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4" r:id="rId2"/>
    <p:sldId id="301" r:id="rId3"/>
    <p:sldId id="292" r:id="rId4"/>
    <p:sldId id="286" r:id="rId5"/>
    <p:sldId id="287" r:id="rId6"/>
    <p:sldId id="288" r:id="rId7"/>
    <p:sldId id="289" r:id="rId8"/>
    <p:sldId id="291" r:id="rId9"/>
    <p:sldId id="290" r:id="rId10"/>
    <p:sldId id="294" r:id="rId11"/>
    <p:sldId id="293" r:id="rId12"/>
    <p:sldId id="302" r:id="rId13"/>
    <p:sldId id="295" r:id="rId14"/>
    <p:sldId id="296" r:id="rId15"/>
    <p:sldId id="297" r:id="rId16"/>
    <p:sldId id="259" r:id="rId17"/>
    <p:sldId id="257" r:id="rId18"/>
    <p:sldId id="298" r:id="rId19"/>
    <p:sldId id="299" r:id="rId20"/>
    <p:sldId id="260" r:id="rId21"/>
    <p:sldId id="262" r:id="rId22"/>
    <p:sldId id="263" r:id="rId23"/>
    <p:sldId id="264" r:id="rId24"/>
    <p:sldId id="300" r:id="rId25"/>
    <p:sldId id="266" r:id="rId26"/>
    <p:sldId id="267" r:id="rId2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687" autoAdjust="0"/>
  </p:normalViewPr>
  <p:slideViewPr>
    <p:cSldViewPr>
      <p:cViewPr>
        <p:scale>
          <a:sx n="99" d="100"/>
          <a:sy n="99" d="100"/>
        </p:scale>
        <p:origin x="-1816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emf"/><Relationship Id="rId12" Type="http://schemas.openxmlformats.org/officeDocument/2006/relationships/image" Target="../media/image26.emf"/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4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57645-27EE-0B4F-8E99-E585668E04F2}" type="datetimeFigureOut">
              <a:rPr lang="es-ES" smtClean="0"/>
              <a:t>27/9/18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584F3-9261-4B4C-A7E7-D3DB7BFFC6A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26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A3124-DD73-4F8E-B3C8-810417918DD2}" type="datetimeFigureOut">
              <a:rPr lang="es-ES" smtClean="0"/>
              <a:pPr/>
              <a:t>27/9/18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B413F-30A2-4536-801D-25EA7164EAD9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6659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413F-30A2-4536-801D-25EA7164EAD9}" type="slidenum">
              <a:rPr lang="es-ES" smtClean="0"/>
              <a:pPr/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413F-30A2-4536-801D-25EA7164EAD9}" type="slidenum">
              <a:rPr lang="es-ES" smtClean="0"/>
              <a:pPr/>
              <a:t>17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413F-30A2-4536-801D-25EA7164EAD9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413F-30A2-4536-801D-25EA7164EAD9}" type="slidenum">
              <a:rPr lang="es-ES" smtClean="0"/>
              <a:pPr/>
              <a:t>21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B413F-30A2-4536-801D-25EA7164EAD9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67BD-D6B2-4640-98A2-355DD867B040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1278-D484-DE40-A803-0D21D5D14882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5C7F-4E17-CA4F-A4CD-278AF72586ED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E7CE-0040-E445-AEAB-19534EBF1282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EE18-6600-424D-9055-E685B34B12EC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507F-C0BA-4D4A-B424-BC2BEB7F9352}" type="datetime1">
              <a:rPr lang="es-AR" smtClean="0"/>
              <a:t>27/9/18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BACA-3C7A-974F-A49A-B8828944BE38}" type="datetime1">
              <a:rPr lang="es-AR" smtClean="0"/>
              <a:t>27/9/18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836C-0458-5C4C-B89F-269724E2C64D}" type="datetime1">
              <a:rPr lang="es-AR" smtClean="0"/>
              <a:t>27/9/18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A0DF-4023-2F41-AC8B-A7B0A5C9F47E}" type="datetime1">
              <a:rPr lang="es-AR" smtClean="0"/>
              <a:t>27/9/18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8CC2-9DE7-2D4E-8861-7C6819381E1B}" type="datetime1">
              <a:rPr lang="es-AR" smtClean="0"/>
              <a:t>27/9/18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6A9F-EE65-9843-BDFB-1B707900000B}" type="datetime1">
              <a:rPr lang="es-AR" smtClean="0"/>
              <a:t>27/9/18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4FA11-7B31-A54B-B05A-F223D8B88AED}" type="datetime1">
              <a:rPr lang="es-AR" smtClean="0"/>
              <a:t>27/9/18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457E3-388E-45D4-8A1D-2C4BABBDFFEA}" type="slidenum">
              <a:rPr lang="es-ES" smtClean="0"/>
              <a:pPr/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package" Target="../embeddings/Documento_de_Microsoft_Word16.docx"/><Relationship Id="rId21" Type="http://schemas.openxmlformats.org/officeDocument/2006/relationships/image" Target="../media/image20.emf"/><Relationship Id="rId22" Type="http://schemas.openxmlformats.org/officeDocument/2006/relationships/oleObject" Target="../embeddings/oleObject17.bin"/><Relationship Id="rId23" Type="http://schemas.openxmlformats.org/officeDocument/2006/relationships/package" Target="../embeddings/Documento_de_Microsoft_Word17.docx"/><Relationship Id="rId24" Type="http://schemas.openxmlformats.org/officeDocument/2006/relationships/image" Target="../media/image21.emf"/><Relationship Id="rId25" Type="http://schemas.openxmlformats.org/officeDocument/2006/relationships/oleObject" Target="../embeddings/oleObject18.bin"/><Relationship Id="rId26" Type="http://schemas.openxmlformats.org/officeDocument/2006/relationships/package" Target="../embeddings/Documento_de_Microsoft_Word18.docx"/><Relationship Id="rId27" Type="http://schemas.openxmlformats.org/officeDocument/2006/relationships/image" Target="../media/image22.emf"/><Relationship Id="rId28" Type="http://schemas.openxmlformats.org/officeDocument/2006/relationships/oleObject" Target="../embeddings/oleObject19.bin"/><Relationship Id="rId29" Type="http://schemas.openxmlformats.org/officeDocument/2006/relationships/package" Target="../embeddings/Documento_de_Microsoft_Word19.docx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4" Type="http://schemas.openxmlformats.org/officeDocument/2006/relationships/oleObject" Target="../embeddings/oleObject11.bin"/><Relationship Id="rId5" Type="http://schemas.openxmlformats.org/officeDocument/2006/relationships/package" Target="../embeddings/Documento_de_Microsoft_Word11.docx"/><Relationship Id="rId30" Type="http://schemas.openxmlformats.org/officeDocument/2006/relationships/image" Target="../media/image23.emf"/><Relationship Id="rId31" Type="http://schemas.openxmlformats.org/officeDocument/2006/relationships/oleObject" Target="../embeddings/oleObject20.bin"/><Relationship Id="rId32" Type="http://schemas.openxmlformats.org/officeDocument/2006/relationships/package" Target="../embeddings/Documento_de_Microsoft_Word20.docx"/><Relationship Id="rId9" Type="http://schemas.openxmlformats.org/officeDocument/2006/relationships/image" Target="../media/image17.emf"/><Relationship Id="rId6" Type="http://schemas.openxmlformats.org/officeDocument/2006/relationships/image" Target="../media/image16.emf"/><Relationship Id="rId7" Type="http://schemas.openxmlformats.org/officeDocument/2006/relationships/oleObject" Target="../embeddings/oleObject12.bin"/><Relationship Id="rId8" Type="http://schemas.openxmlformats.org/officeDocument/2006/relationships/package" Target="../embeddings/Documento_de_Microsoft_Word12.docx"/><Relationship Id="rId33" Type="http://schemas.openxmlformats.org/officeDocument/2006/relationships/image" Target="../media/image24.emf"/><Relationship Id="rId34" Type="http://schemas.openxmlformats.org/officeDocument/2006/relationships/oleObject" Target="../embeddings/oleObject21.bin"/><Relationship Id="rId35" Type="http://schemas.openxmlformats.org/officeDocument/2006/relationships/package" Target="../embeddings/Documento_de_Microsoft_Word21.docx"/><Relationship Id="rId36" Type="http://schemas.openxmlformats.org/officeDocument/2006/relationships/image" Target="../media/image25.emf"/><Relationship Id="rId10" Type="http://schemas.openxmlformats.org/officeDocument/2006/relationships/oleObject" Target="../embeddings/oleObject13.bin"/><Relationship Id="rId11" Type="http://schemas.openxmlformats.org/officeDocument/2006/relationships/package" Target="../embeddings/Documento_de_Microsoft_Word13.docx"/><Relationship Id="rId12" Type="http://schemas.openxmlformats.org/officeDocument/2006/relationships/image" Target="../media/image14.emf"/><Relationship Id="rId13" Type="http://schemas.openxmlformats.org/officeDocument/2006/relationships/oleObject" Target="../embeddings/oleObject14.bin"/><Relationship Id="rId14" Type="http://schemas.openxmlformats.org/officeDocument/2006/relationships/package" Target="../embeddings/Documento_de_Microsoft_Word14.docx"/><Relationship Id="rId15" Type="http://schemas.openxmlformats.org/officeDocument/2006/relationships/image" Target="../media/image18.emf"/><Relationship Id="rId16" Type="http://schemas.openxmlformats.org/officeDocument/2006/relationships/oleObject" Target="../embeddings/oleObject15.bin"/><Relationship Id="rId17" Type="http://schemas.openxmlformats.org/officeDocument/2006/relationships/package" Target="../embeddings/Documento_de_Microsoft_Word15.docx"/><Relationship Id="rId18" Type="http://schemas.openxmlformats.org/officeDocument/2006/relationships/image" Target="../media/image19.emf"/><Relationship Id="rId19" Type="http://schemas.openxmlformats.org/officeDocument/2006/relationships/oleObject" Target="../embeddings/oleObject16.bin"/><Relationship Id="rId37" Type="http://schemas.openxmlformats.org/officeDocument/2006/relationships/oleObject" Target="../embeddings/oleObject22.bin"/><Relationship Id="rId38" Type="http://schemas.openxmlformats.org/officeDocument/2006/relationships/package" Target="../embeddings/Documento_de_Microsoft_Word22.docx"/><Relationship Id="rId39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Documento_de_Microsoft_Word1.docx"/><Relationship Id="rId5" Type="http://schemas.openxmlformats.org/officeDocument/2006/relationships/image" Target="../media/image2.png"/><Relationship Id="rId6" Type="http://schemas.openxmlformats.org/officeDocument/2006/relationships/oleObject" Target="../embeddings/oleObject2.bin"/><Relationship Id="rId7" Type="http://schemas.openxmlformats.org/officeDocument/2006/relationships/package" Target="../embeddings/Documento_de_Microsoft_Word2.docx"/><Relationship Id="rId8" Type="http://schemas.openxmlformats.org/officeDocument/2006/relationships/image" Target="../media/image3.emf"/><Relationship Id="rId9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Documento_de_Microsoft_Word3.docx"/><Relationship Id="rId5" Type="http://schemas.openxmlformats.org/officeDocument/2006/relationships/image" Target="../media/image6.emf"/><Relationship Id="rId6" Type="http://schemas.openxmlformats.org/officeDocument/2006/relationships/oleObject" Target="../embeddings/oleObject4.bin"/><Relationship Id="rId7" Type="http://schemas.openxmlformats.org/officeDocument/2006/relationships/package" Target="../embeddings/Documento_de_Microsoft_Word4.docx"/><Relationship Id="rId8" Type="http://schemas.openxmlformats.org/officeDocument/2006/relationships/image" Target="../media/image7.emf"/><Relationship Id="rId9" Type="http://schemas.openxmlformats.org/officeDocument/2006/relationships/oleObject" Target="../embeddings/oleObject5.bin"/><Relationship Id="rId10" Type="http://schemas.openxmlformats.org/officeDocument/2006/relationships/package" Target="../embeddings/Documento_de_Microsoft_Word5.docx"/><Relationship Id="rId11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package" Target="../embeddings/Documento_de_Microsoft_Word6.docx"/><Relationship Id="rId5" Type="http://schemas.openxmlformats.org/officeDocument/2006/relationships/image" Target="../media/image9.emf"/><Relationship Id="rId6" Type="http://schemas.openxmlformats.org/officeDocument/2006/relationships/image" Target="../media/image1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9.docx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10.bin"/><Relationship Id="rId14" Type="http://schemas.openxmlformats.org/officeDocument/2006/relationships/package" Target="../embeddings/Documento_de_Microsoft_Word10.docx"/><Relationship Id="rId15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4" Type="http://schemas.openxmlformats.org/officeDocument/2006/relationships/oleObject" Target="../embeddings/oleObject7.bin"/><Relationship Id="rId5" Type="http://schemas.openxmlformats.org/officeDocument/2006/relationships/package" Target="../embeddings/Documento_de_Microsoft_Word7.docx"/><Relationship Id="rId6" Type="http://schemas.openxmlformats.org/officeDocument/2006/relationships/image" Target="../media/image11.emf"/><Relationship Id="rId7" Type="http://schemas.openxmlformats.org/officeDocument/2006/relationships/oleObject" Target="../embeddings/oleObject8.bin"/><Relationship Id="rId8" Type="http://schemas.openxmlformats.org/officeDocument/2006/relationships/package" Target="../embeddings/Documento_de_Microsoft_Word8.docx"/><Relationship Id="rId9" Type="http://schemas.openxmlformats.org/officeDocument/2006/relationships/image" Target="../media/image12.emf"/><Relationship Id="rId10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259632" y="2607047"/>
            <a:ext cx="6454487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Grafos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Facultad de Ciencias Exactas y Naturales y Agrimensura - UNNE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Lógica y Matemática Computacional</a:t>
            </a:r>
          </a:p>
          <a:p>
            <a:pPr algn="ctr"/>
            <a:r>
              <a:rPr lang="es-ES" sz="2400" dirty="0" smtClean="0"/>
              <a:t>Licenciatura en Sistemas de Información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Ing. JULIO C. ACOSTA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576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19" y="836712"/>
            <a:ext cx="4010265" cy="261177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425831" y="352049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Figura 4</a:t>
            </a:r>
            <a:endParaRPr lang="es-ES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117895"/>
              </p:ext>
            </p:extLst>
          </p:nvPr>
        </p:nvGraphicFramePr>
        <p:xfrm>
          <a:off x="-324544" y="1311649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2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24544" y="1311649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365380"/>
              </p:ext>
            </p:extLst>
          </p:nvPr>
        </p:nvGraphicFramePr>
        <p:xfrm>
          <a:off x="-5437112" y="4534668"/>
          <a:ext cx="15399698" cy="507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3"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5437112" y="4534668"/>
                        <a:ext cx="15399698" cy="507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755914"/>
              </p:ext>
            </p:extLst>
          </p:nvPr>
        </p:nvGraphicFramePr>
        <p:xfrm>
          <a:off x="-1230836" y="669111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4" name="Documento" r:id="rId11" imgW="5397500" imgH="177800" progId="Word.Document.12">
                  <p:embed/>
                </p:oleObj>
              </mc:Choice>
              <mc:Fallback>
                <p:oleObj name="Documento" r:id="rId11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1230836" y="669111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930545"/>
              </p:ext>
            </p:extLst>
          </p:nvPr>
        </p:nvGraphicFramePr>
        <p:xfrm>
          <a:off x="414975" y="2546310"/>
          <a:ext cx="12725977" cy="131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5" name="Documento" r:id="rId14" imgW="5397500" imgH="558800" progId="Word.Document.12">
                  <p:embed/>
                </p:oleObj>
              </mc:Choice>
              <mc:Fallback>
                <p:oleObj name="Documento" r:id="rId14" imgW="53975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4975" y="2546310"/>
                        <a:ext cx="12725977" cy="131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772980"/>
              </p:ext>
            </p:extLst>
          </p:nvPr>
        </p:nvGraphicFramePr>
        <p:xfrm>
          <a:off x="-5107245" y="3889824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6" name="Documento" r:id="rId17" imgW="5397500" imgH="177800" progId="Word.Document.12">
                  <p:embed/>
                </p:oleObj>
              </mc:Choice>
              <mc:Fallback>
                <p:oleObj name="Documento" r:id="rId1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-5107245" y="3889824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540489"/>
              </p:ext>
            </p:extLst>
          </p:nvPr>
        </p:nvGraphicFramePr>
        <p:xfrm>
          <a:off x="-6003162" y="5830812"/>
          <a:ext cx="15399698" cy="507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7" name="Documento" r:id="rId20" imgW="5397500" imgH="177800" progId="Word.Document.12">
                  <p:embed/>
                </p:oleObj>
              </mc:Choice>
              <mc:Fallback>
                <p:oleObj name="Documento" r:id="rId2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-6003162" y="5830812"/>
                        <a:ext cx="15399698" cy="507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969135"/>
              </p:ext>
            </p:extLst>
          </p:nvPr>
        </p:nvGraphicFramePr>
        <p:xfrm>
          <a:off x="-5323269" y="5185968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8" name="Documento" r:id="rId23" imgW="5397500" imgH="177800" progId="Word.Document.12">
                  <p:embed/>
                </p:oleObj>
              </mc:Choice>
              <mc:Fallback>
                <p:oleObj name="Documento" r:id="rId2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-5323269" y="5185968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Conector recto 15"/>
          <p:cNvCxnSpPr/>
          <p:nvPr/>
        </p:nvCxnSpPr>
        <p:spPr>
          <a:xfrm>
            <a:off x="4427984" y="3745808"/>
            <a:ext cx="0" cy="2592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639134"/>
              </p:ext>
            </p:extLst>
          </p:nvPr>
        </p:nvGraphicFramePr>
        <p:xfrm>
          <a:off x="-696364" y="4653136"/>
          <a:ext cx="12727023" cy="419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9" name="Documento" r:id="rId26" imgW="5397500" imgH="177800" progId="Word.Document.12">
                  <p:embed/>
                </p:oleObj>
              </mc:Choice>
              <mc:Fallback>
                <p:oleObj name="Documento" r:id="rId2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-696364" y="4653136"/>
                        <a:ext cx="12727023" cy="419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248273"/>
              </p:ext>
            </p:extLst>
          </p:nvPr>
        </p:nvGraphicFramePr>
        <p:xfrm>
          <a:off x="-696364" y="5200081"/>
          <a:ext cx="12727023" cy="419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0" name="Documento" r:id="rId29" imgW="5397500" imgH="177800" progId="Word.Document.12">
                  <p:embed/>
                </p:oleObj>
              </mc:Choice>
              <mc:Fallback>
                <p:oleObj name="Documento" r:id="rId29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-696364" y="5200081"/>
                        <a:ext cx="12727023" cy="419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65110"/>
              </p:ext>
            </p:extLst>
          </p:nvPr>
        </p:nvGraphicFramePr>
        <p:xfrm>
          <a:off x="-378159" y="4077072"/>
          <a:ext cx="12727023" cy="419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1" name="Documento" r:id="rId32" imgW="5397500" imgH="177800" progId="Word.Document.12">
                  <p:embed/>
                </p:oleObj>
              </mc:Choice>
              <mc:Fallback>
                <p:oleObj name="Documento" r:id="rId3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-378159" y="4077072"/>
                        <a:ext cx="12727023" cy="419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894648"/>
              </p:ext>
            </p:extLst>
          </p:nvPr>
        </p:nvGraphicFramePr>
        <p:xfrm>
          <a:off x="4595267" y="5816163"/>
          <a:ext cx="11570021" cy="3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2" name="Documento" r:id="rId35" imgW="5397500" imgH="177800" progId="Word.Document.12">
                  <p:embed/>
                </p:oleObj>
              </mc:Choice>
              <mc:Fallback>
                <p:oleObj name="Documento" r:id="rId3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4595267" y="5816163"/>
                        <a:ext cx="11570021" cy="3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1907704" y="188640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u="sng" dirty="0" smtClean="0">
                <a:latin typeface="Arial"/>
                <a:cs typeface="Arial"/>
              </a:rPr>
              <a:t>Grafo </a:t>
            </a:r>
            <a:r>
              <a:rPr lang="es-ES" sz="2400" b="1" u="sng" dirty="0" err="1" smtClean="0">
                <a:latin typeface="Arial"/>
                <a:cs typeface="Arial"/>
              </a:rPr>
              <a:t>disconexo</a:t>
            </a:r>
            <a:endParaRPr lang="es-ES" sz="2400" b="1" u="sng" dirty="0">
              <a:latin typeface="Arial"/>
              <a:cs typeface="Arial"/>
            </a:endParaRPr>
          </a:p>
        </p:txBody>
      </p:sp>
      <p:graphicFrame>
        <p:nvGraphicFramePr>
          <p:cNvPr id="22" name="Obje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077861"/>
              </p:ext>
            </p:extLst>
          </p:nvPr>
        </p:nvGraphicFramePr>
        <p:xfrm>
          <a:off x="-66685" y="1867883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3" name="Documento" r:id="rId38" imgW="5397500" imgH="177800" progId="Word.Document.12">
                  <p:embed/>
                </p:oleObj>
              </mc:Choice>
              <mc:Fallback>
                <p:oleObj name="Documento" r:id="rId3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-66685" y="1867883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10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6" y="332656"/>
            <a:ext cx="4272344" cy="57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5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10872" y="23731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8" name="Imagen 7" descr="anu12-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6632"/>
            <a:ext cx="344935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1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39552" y="908720"/>
            <a:ext cx="8136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Siete ciudades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 smtClean="0">
                <a:latin typeface="Times New Roman"/>
                <a:cs typeface="Times New Roman"/>
              </a:rPr>
              <a:t>b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 smtClean="0">
                <a:latin typeface="Times New Roman"/>
                <a:cs typeface="Times New Roman"/>
              </a:rPr>
              <a:t>c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 smtClean="0">
                <a:latin typeface="Times New Roman"/>
                <a:cs typeface="Times New Roman"/>
              </a:rPr>
              <a:t>e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 y </a:t>
            </a:r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 están conectadas por una sistema de autopistas como  sigue: (1) I-22 va 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 a </a:t>
            </a:r>
            <a:r>
              <a:rPr lang="es-ES" sz="2400" b="1" i="1" dirty="0" smtClean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 pasando por </a:t>
            </a:r>
            <a:r>
              <a:rPr lang="es-ES" sz="2400" b="1" i="1" dirty="0" smtClean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; (2) I-33 va de </a:t>
            </a:r>
            <a:r>
              <a:rPr lang="es-ES" sz="2400" b="1" i="1" dirty="0" smtClean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 a 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 luego pasa por </a:t>
            </a:r>
            <a:r>
              <a:rPr lang="es-ES" sz="2400" b="1" i="1" dirty="0" smtClean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 y continua a 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; (3) I-44 va de 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 por </a:t>
            </a:r>
            <a:r>
              <a:rPr lang="es-ES" sz="2400" b="1" i="1" dirty="0" smtClean="0">
                <a:latin typeface="Times New Roman"/>
                <a:cs typeface="Times New Roman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 hacia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; (4) I-55 va de </a:t>
            </a:r>
            <a:r>
              <a:rPr lang="es-ES" sz="2400" b="1" i="1" dirty="0" smtClean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 a </a:t>
            </a:r>
            <a:r>
              <a:rPr lang="es-ES" sz="2400" b="1" i="1" dirty="0" smtClean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 pasando por </a:t>
            </a:r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; y (5) I-66 va de </a:t>
            </a:r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 a </a:t>
            </a:r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827584" y="3573015"/>
            <a:ext cx="144016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699792" y="3573015"/>
            <a:ext cx="144016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395536" y="5373215"/>
            <a:ext cx="144016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1835696" y="5013175"/>
            <a:ext cx="144016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4499992" y="3573015"/>
            <a:ext cx="144016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3995936" y="5373215"/>
            <a:ext cx="144016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2699792" y="4437111"/>
            <a:ext cx="144016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/>
          <p:cNvCxnSpPr>
            <a:stCxn id="7" idx="6"/>
            <a:endCxn id="8" idx="2"/>
          </p:cNvCxnSpPr>
          <p:nvPr/>
        </p:nvCxnSpPr>
        <p:spPr>
          <a:xfrm>
            <a:off x="971600" y="3645023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8" idx="6"/>
            <a:endCxn id="11" idx="2"/>
          </p:cNvCxnSpPr>
          <p:nvPr/>
        </p:nvCxnSpPr>
        <p:spPr>
          <a:xfrm>
            <a:off x="2843808" y="364502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9" idx="0"/>
            <a:endCxn id="7" idx="4"/>
          </p:cNvCxnSpPr>
          <p:nvPr/>
        </p:nvCxnSpPr>
        <p:spPr>
          <a:xfrm rot="5400000" flipH="1" flipV="1">
            <a:off x="-144524" y="4329099"/>
            <a:ext cx="1656184" cy="43204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curvado 24"/>
          <p:cNvCxnSpPr/>
          <p:nvPr/>
        </p:nvCxnSpPr>
        <p:spPr>
          <a:xfrm rot="5400000" flipH="1" flipV="1">
            <a:off x="1681860" y="3995243"/>
            <a:ext cx="1243776" cy="79208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curvado 26"/>
          <p:cNvCxnSpPr>
            <a:endCxn id="13" idx="0"/>
          </p:cNvCxnSpPr>
          <p:nvPr/>
        </p:nvCxnSpPr>
        <p:spPr>
          <a:xfrm rot="5400000">
            <a:off x="2398831" y="4058634"/>
            <a:ext cx="752484" cy="4471"/>
          </a:xfrm>
          <a:prstGeom prst="curvedConnector3">
            <a:avLst>
              <a:gd name="adj1" fmla="val 4318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curvado 32"/>
          <p:cNvCxnSpPr>
            <a:stCxn id="13" idx="4"/>
          </p:cNvCxnSpPr>
          <p:nvPr/>
        </p:nvCxnSpPr>
        <p:spPr>
          <a:xfrm rot="5400000">
            <a:off x="2078666" y="4495941"/>
            <a:ext cx="607949" cy="77832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curvado 38"/>
          <p:cNvCxnSpPr>
            <a:stCxn id="10" idx="4"/>
          </p:cNvCxnSpPr>
          <p:nvPr/>
        </p:nvCxnSpPr>
        <p:spPr>
          <a:xfrm rot="16200000" flipH="1">
            <a:off x="2756887" y="4308007"/>
            <a:ext cx="338948" cy="203731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curvado 44"/>
          <p:cNvCxnSpPr>
            <a:stCxn id="12" idx="4"/>
            <a:endCxn id="9" idx="5"/>
          </p:cNvCxnSpPr>
          <p:nvPr/>
        </p:nvCxnSpPr>
        <p:spPr>
          <a:xfrm rot="5400000" flipH="1">
            <a:off x="2282657" y="3731945"/>
            <a:ext cx="21091" cy="3549483"/>
          </a:xfrm>
          <a:prstGeom prst="curvedConnector3">
            <a:avLst>
              <a:gd name="adj1" fmla="val -230028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curvado 48"/>
          <p:cNvCxnSpPr/>
          <p:nvPr/>
        </p:nvCxnSpPr>
        <p:spPr>
          <a:xfrm rot="5400000">
            <a:off x="3463076" y="4271493"/>
            <a:ext cx="1742594" cy="47525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curvado 50"/>
          <p:cNvCxnSpPr/>
          <p:nvPr/>
        </p:nvCxnSpPr>
        <p:spPr>
          <a:xfrm rot="16200000" flipV="1">
            <a:off x="2537493" y="4002255"/>
            <a:ext cx="1698366" cy="108573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uadroTexto 51"/>
          <p:cNvSpPr txBox="1"/>
          <p:nvPr/>
        </p:nvSpPr>
        <p:spPr>
          <a:xfrm>
            <a:off x="1403648" y="324491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I-22</a:t>
            </a:r>
            <a:endParaRPr lang="es-ES" sz="2000" dirty="0"/>
          </a:p>
        </p:txBody>
      </p:sp>
      <p:sp>
        <p:nvSpPr>
          <p:cNvPr id="53" name="CuadroTexto 52"/>
          <p:cNvSpPr txBox="1"/>
          <p:nvPr/>
        </p:nvSpPr>
        <p:spPr>
          <a:xfrm>
            <a:off x="3275856" y="324491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I-22</a:t>
            </a:r>
            <a:endParaRPr lang="es-ES" sz="2000" dirty="0"/>
          </a:p>
        </p:txBody>
      </p:sp>
      <p:sp>
        <p:nvSpPr>
          <p:cNvPr id="54" name="CuadroTexto 53"/>
          <p:cNvSpPr txBox="1"/>
          <p:nvPr/>
        </p:nvSpPr>
        <p:spPr>
          <a:xfrm>
            <a:off x="4283968" y="446905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I-33</a:t>
            </a:r>
            <a:endParaRPr lang="es-ES" sz="2000" dirty="0"/>
          </a:p>
        </p:txBody>
      </p:sp>
      <p:sp>
        <p:nvSpPr>
          <p:cNvPr id="55" name="CuadroTexto 54"/>
          <p:cNvSpPr txBox="1"/>
          <p:nvPr/>
        </p:nvSpPr>
        <p:spPr>
          <a:xfrm>
            <a:off x="3203848" y="414908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I-33</a:t>
            </a:r>
            <a:endParaRPr lang="es-ES" sz="20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2267744" y="393305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I-33</a:t>
            </a:r>
            <a:endParaRPr lang="es-ES" sz="20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2123728" y="454105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I-55</a:t>
            </a:r>
            <a:endParaRPr lang="es-ES" sz="20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2915816" y="508518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I-66</a:t>
            </a:r>
            <a:endParaRPr lang="es-ES" sz="2000" dirty="0"/>
          </a:p>
        </p:txBody>
      </p:sp>
      <p:sp>
        <p:nvSpPr>
          <p:cNvPr id="59" name="CuadroTexto 58"/>
          <p:cNvSpPr txBox="1"/>
          <p:nvPr/>
        </p:nvSpPr>
        <p:spPr>
          <a:xfrm>
            <a:off x="611560" y="450912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I-44</a:t>
            </a:r>
            <a:endParaRPr lang="es-ES" sz="20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1835696" y="562117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I-44</a:t>
            </a:r>
            <a:endParaRPr lang="es-ES" sz="2000" dirty="0"/>
          </a:p>
        </p:txBody>
      </p:sp>
      <p:sp>
        <p:nvSpPr>
          <p:cNvPr id="61" name="CuadroTexto 60"/>
          <p:cNvSpPr txBox="1"/>
          <p:nvPr/>
        </p:nvSpPr>
        <p:spPr>
          <a:xfrm>
            <a:off x="539552" y="314096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627784" y="306896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b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4572000" y="311135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139952" y="515719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d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2771800" y="436510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1547664" y="486916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107504" y="494116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5292080" y="3218200"/>
            <a:ext cx="36724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a) Use los vértices para las ciudades y las aristas para los tramos de autopistas en un grafo dirigido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1475656" y="414908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I-55</a:t>
            </a:r>
            <a:endParaRPr lang="es-ES" sz="2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611560" y="375047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Ejemplo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3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14</a:t>
            </a:fld>
            <a:endParaRPr lang="es-ES"/>
          </a:p>
        </p:txBody>
      </p:sp>
      <p:grpSp>
        <p:nvGrpSpPr>
          <p:cNvPr id="40" name="Agrupar 39"/>
          <p:cNvGrpSpPr/>
          <p:nvPr/>
        </p:nvGrpSpPr>
        <p:grpSpPr>
          <a:xfrm>
            <a:off x="107504" y="188640"/>
            <a:ext cx="4896544" cy="2952328"/>
            <a:chOff x="107504" y="3068960"/>
            <a:chExt cx="4896544" cy="2952328"/>
          </a:xfrm>
        </p:grpSpPr>
        <p:sp>
          <p:nvSpPr>
            <p:cNvPr id="6" name="Elipse 5"/>
            <p:cNvSpPr/>
            <p:nvPr/>
          </p:nvSpPr>
          <p:spPr>
            <a:xfrm>
              <a:off x="827584" y="35730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6"/>
            <p:cNvSpPr/>
            <p:nvPr/>
          </p:nvSpPr>
          <p:spPr>
            <a:xfrm>
              <a:off x="2699792" y="35730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7"/>
            <p:cNvSpPr/>
            <p:nvPr/>
          </p:nvSpPr>
          <p:spPr>
            <a:xfrm>
              <a:off x="395536" y="53732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Elipse 8"/>
            <p:cNvSpPr/>
            <p:nvPr/>
          </p:nvSpPr>
          <p:spPr>
            <a:xfrm>
              <a:off x="1835696" y="501317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/>
            <p:cNvSpPr/>
            <p:nvPr/>
          </p:nvSpPr>
          <p:spPr>
            <a:xfrm>
              <a:off x="4499992" y="35730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/>
            <p:cNvSpPr/>
            <p:nvPr/>
          </p:nvSpPr>
          <p:spPr>
            <a:xfrm>
              <a:off x="3995936" y="53732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/>
            <p:cNvSpPr/>
            <p:nvPr/>
          </p:nvSpPr>
          <p:spPr>
            <a:xfrm>
              <a:off x="2699792" y="4437111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" name="Conector recto de flecha 12"/>
            <p:cNvCxnSpPr>
              <a:stCxn id="6" idx="6"/>
              <a:endCxn id="7" idx="2"/>
            </p:cNvCxnSpPr>
            <p:nvPr/>
          </p:nvCxnSpPr>
          <p:spPr>
            <a:xfrm>
              <a:off x="971600" y="3645023"/>
              <a:ext cx="172819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7" idx="6"/>
              <a:endCxn id="10" idx="2"/>
            </p:cNvCxnSpPr>
            <p:nvPr/>
          </p:nvCxnSpPr>
          <p:spPr>
            <a:xfrm>
              <a:off x="2843808" y="3645023"/>
              <a:ext cx="16561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curvado 14"/>
            <p:cNvCxnSpPr>
              <a:stCxn id="8" idx="0"/>
              <a:endCxn id="6" idx="4"/>
            </p:cNvCxnSpPr>
            <p:nvPr/>
          </p:nvCxnSpPr>
          <p:spPr>
            <a:xfrm rot="5400000" flipH="1" flipV="1">
              <a:off x="-144524" y="4329099"/>
              <a:ext cx="1656184" cy="43204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curvado 15"/>
            <p:cNvCxnSpPr/>
            <p:nvPr/>
          </p:nvCxnSpPr>
          <p:spPr>
            <a:xfrm rot="5400000" flipH="1" flipV="1">
              <a:off x="1681860" y="3995243"/>
              <a:ext cx="1243776" cy="792088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curvado 16"/>
            <p:cNvCxnSpPr>
              <a:endCxn id="12" idx="0"/>
            </p:cNvCxnSpPr>
            <p:nvPr/>
          </p:nvCxnSpPr>
          <p:spPr>
            <a:xfrm rot="5400000">
              <a:off x="2398831" y="4058634"/>
              <a:ext cx="752484" cy="4471"/>
            </a:xfrm>
            <a:prstGeom prst="curvedConnector3">
              <a:avLst>
                <a:gd name="adj1" fmla="val 4318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curvado 17"/>
            <p:cNvCxnSpPr>
              <a:stCxn id="12" idx="4"/>
            </p:cNvCxnSpPr>
            <p:nvPr/>
          </p:nvCxnSpPr>
          <p:spPr>
            <a:xfrm rot="5400000">
              <a:off x="2078666" y="4495941"/>
              <a:ext cx="607949" cy="77832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curvado 18"/>
            <p:cNvCxnSpPr>
              <a:stCxn id="9" idx="4"/>
            </p:cNvCxnSpPr>
            <p:nvPr/>
          </p:nvCxnSpPr>
          <p:spPr>
            <a:xfrm rot="16200000" flipH="1">
              <a:off x="2756887" y="4308007"/>
              <a:ext cx="338948" cy="2037315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curvado 19"/>
            <p:cNvCxnSpPr>
              <a:stCxn id="11" idx="4"/>
              <a:endCxn id="8" idx="5"/>
            </p:cNvCxnSpPr>
            <p:nvPr/>
          </p:nvCxnSpPr>
          <p:spPr>
            <a:xfrm rot="5400000" flipH="1">
              <a:off x="2282657" y="3731945"/>
              <a:ext cx="21091" cy="3549483"/>
            </a:xfrm>
            <a:prstGeom prst="curvedConnector3">
              <a:avLst>
                <a:gd name="adj1" fmla="val -2300289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curvado 20"/>
            <p:cNvCxnSpPr/>
            <p:nvPr/>
          </p:nvCxnSpPr>
          <p:spPr>
            <a:xfrm rot="5400000">
              <a:off x="3463076" y="4271493"/>
              <a:ext cx="1742594" cy="475253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curvado 21"/>
            <p:cNvCxnSpPr/>
            <p:nvPr/>
          </p:nvCxnSpPr>
          <p:spPr>
            <a:xfrm rot="16200000" flipV="1">
              <a:off x="2537493" y="4002255"/>
              <a:ext cx="1698366" cy="1085736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/>
            <p:cNvSpPr txBox="1"/>
            <p:nvPr/>
          </p:nvSpPr>
          <p:spPr>
            <a:xfrm>
              <a:off x="1403648" y="3244914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I-22</a:t>
              </a:r>
              <a:endParaRPr lang="es-ES" sz="2000" dirty="0"/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3275856" y="3244914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I-22</a:t>
              </a:r>
              <a:endParaRPr lang="es-ES" sz="20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283968" y="446905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I-33</a:t>
              </a:r>
              <a:endParaRPr lang="es-ES" sz="2000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3203848" y="414908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I-33</a:t>
              </a:r>
              <a:endParaRPr lang="es-ES" sz="2000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2267744" y="393305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I-33</a:t>
              </a:r>
              <a:endParaRPr lang="es-ES" sz="2000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2123728" y="454105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I-55</a:t>
              </a:r>
              <a:endParaRPr lang="es-ES" sz="2000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2915816" y="5085184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I-66</a:t>
              </a:r>
              <a:endParaRPr lang="es-ES" sz="2000" dirty="0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611560" y="450912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I-44</a:t>
              </a:r>
              <a:endParaRPr lang="es-ES" sz="20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1835696" y="562117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I-44</a:t>
              </a:r>
              <a:endParaRPr lang="es-ES" sz="20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539552" y="3140968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>
                  <a:latin typeface="Times New Roman"/>
                  <a:cs typeface="Times New Roman"/>
                </a:rPr>
                <a:t>a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2627784" y="306896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 smtClean="0">
                  <a:latin typeface="Times New Roman"/>
                  <a:cs typeface="Times New Roman"/>
                </a:rPr>
                <a:t>b</a:t>
              </a:r>
              <a:endParaRPr lang="es-ES" sz="2400" b="1" i="1" dirty="0">
                <a:latin typeface="Times New Roman"/>
                <a:cs typeface="Times New Roman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572000" y="311135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4139952" y="515719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 smtClean="0">
                  <a:latin typeface="Times New Roman"/>
                  <a:cs typeface="Times New Roman"/>
                </a:rPr>
                <a:t>d</a:t>
              </a:r>
              <a:endParaRPr lang="es-ES" sz="2400" b="1" i="1" dirty="0">
                <a:latin typeface="Times New Roman"/>
                <a:cs typeface="Times New Roman"/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2771800" y="4365104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>
                  <a:latin typeface="Times New Roman"/>
                  <a:cs typeface="Times New Roman"/>
                </a:rPr>
                <a:t>f</a:t>
              </a: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1547664" y="486916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 smtClean="0">
                  <a:latin typeface="Times New Roman"/>
                  <a:cs typeface="Times New Roman"/>
                </a:rPr>
                <a:t>g</a:t>
              </a:r>
              <a:endParaRPr lang="es-ES" sz="2400" b="1" i="1" dirty="0">
                <a:latin typeface="Times New Roman"/>
                <a:cs typeface="Times New Roman"/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107504" y="4941168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>
                  <a:latin typeface="Times New Roman"/>
                  <a:cs typeface="Times New Roman"/>
                </a:rPr>
                <a:t>e</a:t>
              </a: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1475656" y="414908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I-55</a:t>
              </a:r>
              <a:endParaRPr lang="es-ES" sz="2000" dirty="0"/>
            </a:p>
          </p:txBody>
        </p:sp>
      </p:grpSp>
      <p:sp>
        <p:nvSpPr>
          <p:cNvPr id="41" name="CuadroTexto 40"/>
          <p:cNvSpPr txBox="1"/>
          <p:nvPr/>
        </p:nvSpPr>
        <p:spPr>
          <a:xfrm>
            <a:off x="5436096" y="332656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b) Enumere los caminos simples de </a:t>
            </a:r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  a 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508104" y="141277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{(</a:t>
            </a:r>
            <a:r>
              <a:rPr lang="es-ES" sz="2400" b="1" i="1" dirty="0" smtClean="0">
                <a:latin typeface="Times New Roman"/>
                <a:cs typeface="Times New Roman"/>
              </a:rPr>
              <a:t>g, d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 smtClean="0">
                <a:latin typeface="Times New Roman"/>
                <a:cs typeface="Times New Roman"/>
              </a:rPr>
              <a:t>d, e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 err="1" smtClean="0">
                <a:latin typeface="Times New Roman"/>
                <a:cs typeface="Times New Roman"/>
              </a:rPr>
              <a:t>e,a</a:t>
            </a:r>
            <a:r>
              <a:rPr lang="es-ES" sz="2400" dirty="0" smtClean="0">
                <a:latin typeface="Arial"/>
                <a:cs typeface="Arial"/>
              </a:rPr>
              <a:t>)}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4932040" y="2175247"/>
            <a:ext cx="42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{(</a:t>
            </a:r>
            <a:r>
              <a:rPr lang="es-ES" sz="2400" b="1" i="1" dirty="0" smtClean="0">
                <a:latin typeface="Times New Roman"/>
                <a:cs typeface="Times New Roman"/>
              </a:rPr>
              <a:t>g, b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d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 smtClean="0">
                <a:latin typeface="Times New Roman"/>
                <a:cs typeface="Times New Roman"/>
              </a:rPr>
              <a:t>d, e</a:t>
            </a:r>
            <a:r>
              <a:rPr lang="es-ES" sz="2400" dirty="0" smtClean="0">
                <a:latin typeface="Arial"/>
                <a:cs typeface="Arial"/>
              </a:rPr>
              <a:t>) (</a:t>
            </a:r>
            <a:r>
              <a:rPr lang="es-ES" sz="2400" b="1" i="1" dirty="0" smtClean="0">
                <a:latin typeface="Times New Roman"/>
                <a:cs typeface="Times New Roman"/>
              </a:rPr>
              <a:t>e, a</a:t>
            </a:r>
            <a:r>
              <a:rPr lang="es-ES" sz="2400" dirty="0" smtClean="0">
                <a:latin typeface="Arial"/>
                <a:cs typeface="Arial"/>
              </a:rPr>
              <a:t>)}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395536" y="339009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 ¿Cuál es el menor número de segmentos que deben cerrarse para interrumpir el paso de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  a  </a:t>
            </a:r>
            <a:r>
              <a:rPr lang="es-ES" sz="2400" b="1" i="1" dirty="0" smtClean="0">
                <a:latin typeface="Times New Roman"/>
                <a:cs typeface="Times New Roman"/>
              </a:rPr>
              <a:t>d </a:t>
            </a:r>
            <a:r>
              <a:rPr lang="es-ES" sz="2400" dirty="0" smtClean="0">
                <a:latin typeface="Arial"/>
                <a:cs typeface="Arial"/>
              </a:rPr>
              <a:t>?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755576" y="5055567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{(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)}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755576" y="5631631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{(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f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 smtClean="0">
                <a:latin typeface="Times New Roman"/>
                <a:cs typeface="Times New Roman"/>
              </a:rPr>
              <a:t>f, g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b="1" i="1" dirty="0" smtClean="0">
                <a:latin typeface="Times New Roman"/>
                <a:cs typeface="Times New Roman"/>
              </a:rPr>
              <a:t>, d</a:t>
            </a:r>
            <a:r>
              <a:rPr lang="es-ES" sz="2400" dirty="0" smtClean="0">
                <a:latin typeface="Arial"/>
                <a:cs typeface="Arial"/>
              </a:rPr>
              <a:t>)}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683568" y="4437112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/>
                <a:cs typeface="Arial"/>
              </a:rPr>
              <a:t>Dos</a:t>
            </a:r>
            <a:r>
              <a:rPr lang="es-ES" sz="2400" dirty="0" smtClean="0">
                <a:latin typeface="Arial"/>
                <a:cs typeface="Arial"/>
              </a:rPr>
              <a:t>: uno de cada uno de los siguientes caminos;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3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15</a:t>
            </a:fld>
            <a:endParaRPr lang="es-ES"/>
          </a:p>
        </p:txBody>
      </p:sp>
      <p:grpSp>
        <p:nvGrpSpPr>
          <p:cNvPr id="6" name="Agrupar 5"/>
          <p:cNvGrpSpPr/>
          <p:nvPr/>
        </p:nvGrpSpPr>
        <p:grpSpPr>
          <a:xfrm>
            <a:off x="35496" y="-27384"/>
            <a:ext cx="4896544" cy="2952328"/>
            <a:chOff x="107504" y="3068960"/>
            <a:chExt cx="4896544" cy="2952328"/>
          </a:xfrm>
        </p:grpSpPr>
        <p:sp>
          <p:nvSpPr>
            <p:cNvPr id="7" name="Elipse 6"/>
            <p:cNvSpPr/>
            <p:nvPr/>
          </p:nvSpPr>
          <p:spPr>
            <a:xfrm>
              <a:off x="827584" y="35730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7"/>
            <p:cNvSpPr/>
            <p:nvPr/>
          </p:nvSpPr>
          <p:spPr>
            <a:xfrm>
              <a:off x="2699792" y="35730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Elipse 8"/>
            <p:cNvSpPr/>
            <p:nvPr/>
          </p:nvSpPr>
          <p:spPr>
            <a:xfrm>
              <a:off x="395536" y="53732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/>
            <p:cNvSpPr/>
            <p:nvPr/>
          </p:nvSpPr>
          <p:spPr>
            <a:xfrm>
              <a:off x="1835696" y="501317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/>
            <p:cNvSpPr/>
            <p:nvPr/>
          </p:nvSpPr>
          <p:spPr>
            <a:xfrm>
              <a:off x="4499992" y="35730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/>
            <p:cNvSpPr/>
            <p:nvPr/>
          </p:nvSpPr>
          <p:spPr>
            <a:xfrm>
              <a:off x="3995936" y="5373215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Elipse 12"/>
            <p:cNvSpPr/>
            <p:nvPr/>
          </p:nvSpPr>
          <p:spPr>
            <a:xfrm>
              <a:off x="2699792" y="4437111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4" name="Conector recto de flecha 13"/>
            <p:cNvCxnSpPr>
              <a:stCxn id="7" idx="6"/>
              <a:endCxn id="8" idx="2"/>
            </p:cNvCxnSpPr>
            <p:nvPr/>
          </p:nvCxnSpPr>
          <p:spPr>
            <a:xfrm>
              <a:off x="971600" y="3645023"/>
              <a:ext cx="172819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8" idx="6"/>
              <a:endCxn id="11" idx="2"/>
            </p:cNvCxnSpPr>
            <p:nvPr/>
          </p:nvCxnSpPr>
          <p:spPr>
            <a:xfrm>
              <a:off x="2843808" y="3645023"/>
              <a:ext cx="16561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curvado 15"/>
            <p:cNvCxnSpPr>
              <a:stCxn id="9" idx="0"/>
              <a:endCxn id="7" idx="4"/>
            </p:cNvCxnSpPr>
            <p:nvPr/>
          </p:nvCxnSpPr>
          <p:spPr>
            <a:xfrm rot="5400000" flipH="1" flipV="1">
              <a:off x="-144524" y="4329099"/>
              <a:ext cx="1656184" cy="43204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curvado 16"/>
            <p:cNvCxnSpPr/>
            <p:nvPr/>
          </p:nvCxnSpPr>
          <p:spPr>
            <a:xfrm rot="5400000" flipH="1" flipV="1">
              <a:off x="1681860" y="3995243"/>
              <a:ext cx="1243776" cy="792088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curvado 17"/>
            <p:cNvCxnSpPr>
              <a:endCxn id="13" idx="0"/>
            </p:cNvCxnSpPr>
            <p:nvPr/>
          </p:nvCxnSpPr>
          <p:spPr>
            <a:xfrm rot="5400000">
              <a:off x="2398831" y="4058634"/>
              <a:ext cx="752484" cy="4471"/>
            </a:xfrm>
            <a:prstGeom prst="curvedConnector3">
              <a:avLst>
                <a:gd name="adj1" fmla="val 4318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curvado 18"/>
            <p:cNvCxnSpPr>
              <a:stCxn id="13" idx="4"/>
            </p:cNvCxnSpPr>
            <p:nvPr/>
          </p:nvCxnSpPr>
          <p:spPr>
            <a:xfrm rot="5400000">
              <a:off x="2078666" y="4495941"/>
              <a:ext cx="607949" cy="77832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curvado 19"/>
            <p:cNvCxnSpPr>
              <a:stCxn id="10" idx="4"/>
            </p:cNvCxnSpPr>
            <p:nvPr/>
          </p:nvCxnSpPr>
          <p:spPr>
            <a:xfrm rot="16200000" flipH="1">
              <a:off x="2756887" y="4308007"/>
              <a:ext cx="338948" cy="2037315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curvado 20"/>
            <p:cNvCxnSpPr>
              <a:stCxn id="12" idx="4"/>
              <a:endCxn id="9" idx="5"/>
            </p:cNvCxnSpPr>
            <p:nvPr/>
          </p:nvCxnSpPr>
          <p:spPr>
            <a:xfrm rot="5400000" flipH="1">
              <a:off x="2282657" y="3731945"/>
              <a:ext cx="21091" cy="3549483"/>
            </a:xfrm>
            <a:prstGeom prst="curvedConnector3">
              <a:avLst>
                <a:gd name="adj1" fmla="val -2300289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curvado 21"/>
            <p:cNvCxnSpPr/>
            <p:nvPr/>
          </p:nvCxnSpPr>
          <p:spPr>
            <a:xfrm rot="5400000">
              <a:off x="3463076" y="4271493"/>
              <a:ext cx="1742594" cy="475253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curvado 22"/>
            <p:cNvCxnSpPr/>
            <p:nvPr/>
          </p:nvCxnSpPr>
          <p:spPr>
            <a:xfrm rot="16200000" flipV="1">
              <a:off x="2537493" y="4002255"/>
              <a:ext cx="1698366" cy="1085736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/>
            <p:cNvSpPr txBox="1"/>
            <p:nvPr/>
          </p:nvSpPr>
          <p:spPr>
            <a:xfrm>
              <a:off x="1403648" y="3244914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I-22</a:t>
              </a:r>
              <a:endParaRPr lang="es-ES" sz="20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3275856" y="3244914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I-22</a:t>
              </a:r>
              <a:endParaRPr lang="es-ES" sz="2000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4283968" y="446905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I-33</a:t>
              </a:r>
              <a:endParaRPr lang="es-ES" sz="2000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3203848" y="414908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I-33</a:t>
              </a:r>
              <a:endParaRPr lang="es-ES" sz="2000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2267744" y="393305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I-33</a:t>
              </a:r>
              <a:endParaRPr lang="es-ES" sz="2000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2123728" y="454105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I-55</a:t>
              </a:r>
              <a:endParaRPr lang="es-ES" sz="2000" dirty="0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2915816" y="5085184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I-66</a:t>
              </a:r>
              <a:endParaRPr lang="es-ES" sz="20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611560" y="450912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I-44</a:t>
              </a:r>
              <a:endParaRPr lang="es-ES" sz="20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835696" y="562117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I-44</a:t>
              </a:r>
              <a:endParaRPr lang="es-ES" sz="20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539552" y="3140968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>
                  <a:latin typeface="Times New Roman"/>
                  <a:cs typeface="Times New Roman"/>
                </a:rPr>
                <a:t>a</a:t>
              </a: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2627784" y="306896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 smtClean="0">
                  <a:latin typeface="Times New Roman"/>
                  <a:cs typeface="Times New Roman"/>
                </a:rPr>
                <a:t>b</a:t>
              </a:r>
              <a:endParaRPr lang="es-ES" sz="2400" b="1" i="1" dirty="0">
                <a:latin typeface="Times New Roman"/>
                <a:cs typeface="Times New Roman"/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4572000" y="3111351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139952" y="5157192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 smtClean="0">
                  <a:latin typeface="Times New Roman"/>
                  <a:cs typeface="Times New Roman"/>
                </a:rPr>
                <a:t>d</a:t>
              </a:r>
              <a:endParaRPr lang="es-ES" sz="2400" b="1" i="1" dirty="0">
                <a:latin typeface="Times New Roman"/>
                <a:cs typeface="Times New Roman"/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2771800" y="4365104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>
                  <a:latin typeface="Times New Roman"/>
                  <a:cs typeface="Times New Roman"/>
                </a:rPr>
                <a:t>f</a:t>
              </a: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1547664" y="4869160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 smtClean="0">
                  <a:latin typeface="Times New Roman"/>
                  <a:cs typeface="Times New Roman"/>
                </a:rPr>
                <a:t>g</a:t>
              </a:r>
              <a:endParaRPr lang="es-ES" sz="2400" b="1" i="1" dirty="0">
                <a:latin typeface="Times New Roman"/>
                <a:cs typeface="Times New Roman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107504" y="4941168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1" dirty="0">
                  <a:latin typeface="Times New Roman"/>
                  <a:cs typeface="Times New Roman"/>
                </a:rPr>
                <a:t>e</a:t>
              </a: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1475656" y="4149080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/>
                <a:t>I-55</a:t>
              </a:r>
              <a:endParaRPr lang="es-ES" sz="2000" dirty="0"/>
            </a:p>
          </p:txBody>
        </p:sp>
      </p:grpSp>
      <p:sp>
        <p:nvSpPr>
          <p:cNvPr id="41" name="CuadroTexto 40"/>
          <p:cNvSpPr txBox="1"/>
          <p:nvPr/>
        </p:nvSpPr>
        <p:spPr>
          <a:xfrm>
            <a:off x="5148064" y="548680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d) ¿Es posible salir de la ciudad </a:t>
            </a:r>
            <a:r>
              <a:rPr lang="es-ES" sz="2400" b="1" i="1" dirty="0" smtClean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 y regresar a ella, visitando una sola vez las otras ciudades?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220072" y="2420888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/>
                <a:cs typeface="Arial"/>
              </a:rPr>
              <a:t>No</a:t>
            </a:r>
            <a:endParaRPr lang="es-ES" sz="2400" b="1" dirty="0">
              <a:latin typeface="Arial"/>
              <a:cs typeface="Arial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467544" y="299695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e) </a:t>
            </a:r>
            <a:r>
              <a:rPr lang="es-ES" sz="2400" dirty="0">
                <a:latin typeface="Arial"/>
                <a:cs typeface="Arial"/>
              </a:rPr>
              <a:t>¿Es posible salir de la ciudad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>
                <a:latin typeface="Arial"/>
                <a:cs typeface="Arial"/>
              </a:rPr>
              <a:t> y </a:t>
            </a:r>
            <a:r>
              <a:rPr lang="es-ES" sz="2400" dirty="0" smtClean="0">
                <a:latin typeface="Arial"/>
                <a:cs typeface="Arial"/>
              </a:rPr>
              <a:t>visitar una </a:t>
            </a:r>
            <a:r>
              <a:rPr lang="es-ES" sz="2400" dirty="0">
                <a:latin typeface="Arial"/>
                <a:cs typeface="Arial"/>
              </a:rPr>
              <a:t>sola vez las otras </a:t>
            </a:r>
            <a:r>
              <a:rPr lang="es-ES" sz="2400" dirty="0" smtClean="0">
                <a:latin typeface="Arial"/>
                <a:cs typeface="Arial"/>
              </a:rPr>
              <a:t>ciudades, sin </a:t>
            </a:r>
            <a:r>
              <a:rPr lang="es-ES" sz="2400" dirty="0">
                <a:latin typeface="Arial"/>
                <a:cs typeface="Arial"/>
              </a:rPr>
              <a:t>regresar a </a:t>
            </a:r>
            <a:r>
              <a:rPr lang="es-ES" sz="2400" b="1" i="1" dirty="0" smtClean="0">
                <a:latin typeface="Times New Roman"/>
                <a:cs typeface="Times New Roman"/>
              </a:rPr>
              <a:t>c </a:t>
            </a:r>
            <a:r>
              <a:rPr lang="es-ES" sz="2400" dirty="0" smtClean="0">
                <a:latin typeface="Arial"/>
                <a:cs typeface="Arial"/>
              </a:rPr>
              <a:t>?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683568" y="396267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/>
                <a:cs typeface="Arial"/>
              </a:rPr>
              <a:t>Si</a:t>
            </a:r>
            <a:endParaRPr lang="es-ES" sz="2400" b="1" dirty="0">
              <a:latin typeface="Arial"/>
              <a:cs typeface="Arial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1907704" y="3933056"/>
            <a:ext cx="42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{(</a:t>
            </a:r>
            <a:r>
              <a:rPr lang="es-ES" sz="2400" b="1" i="1" dirty="0" smtClean="0">
                <a:latin typeface="Times New Roman"/>
                <a:cs typeface="Times New Roman"/>
              </a:rPr>
              <a:t>g, b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d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 smtClean="0">
                <a:latin typeface="Times New Roman"/>
                <a:cs typeface="Times New Roman"/>
              </a:rPr>
              <a:t>d, e</a:t>
            </a:r>
            <a:r>
              <a:rPr lang="es-ES" sz="2400" dirty="0" smtClean="0">
                <a:latin typeface="Arial"/>
                <a:cs typeface="Arial"/>
              </a:rPr>
              <a:t>) (</a:t>
            </a:r>
            <a:r>
              <a:rPr lang="es-ES" sz="2400" b="1" i="1" dirty="0" smtClean="0">
                <a:latin typeface="Times New Roman"/>
                <a:cs typeface="Times New Roman"/>
              </a:rPr>
              <a:t>e, a</a:t>
            </a:r>
            <a:r>
              <a:rPr lang="es-ES" sz="2400" dirty="0" smtClean="0">
                <a:latin typeface="Arial"/>
                <a:cs typeface="Arial"/>
              </a:rPr>
              <a:t>)}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467544" y="4542219"/>
            <a:ext cx="842493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 </a:t>
            </a:r>
            <a:r>
              <a:rPr lang="es-ES" sz="2400" dirty="0">
                <a:latin typeface="Arial"/>
                <a:cs typeface="Arial"/>
              </a:rPr>
              <a:t>¿Es posible salir de </a:t>
            </a:r>
            <a:r>
              <a:rPr lang="es-ES" sz="2400" dirty="0" smtClean="0">
                <a:latin typeface="Arial"/>
                <a:cs typeface="Arial"/>
              </a:rPr>
              <a:t>una </a:t>
            </a:r>
            <a:r>
              <a:rPr lang="es-ES" sz="2400" dirty="0">
                <a:latin typeface="Arial"/>
                <a:cs typeface="Arial"/>
              </a:rPr>
              <a:t>ciudad </a:t>
            </a:r>
            <a:r>
              <a:rPr lang="es-ES" sz="2400" dirty="0" smtClean="0">
                <a:latin typeface="Arial"/>
                <a:cs typeface="Arial"/>
              </a:rPr>
              <a:t>y viajar por todas las autopistas una </a:t>
            </a:r>
            <a:r>
              <a:rPr lang="es-ES" sz="2400" dirty="0">
                <a:latin typeface="Arial"/>
                <a:cs typeface="Arial"/>
              </a:rPr>
              <a:t>sola </a:t>
            </a:r>
            <a:r>
              <a:rPr lang="es-ES" sz="2400" dirty="0" smtClean="0">
                <a:latin typeface="Arial"/>
                <a:cs typeface="Arial"/>
              </a:rPr>
              <a:t>vez? (Se puede visitar alguna ciudad mas de una vez y no es necesario volver al inicio)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539552" y="5805264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{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g, b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f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b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>
                <a:latin typeface="Times New Roman"/>
                <a:cs typeface="Times New Roman"/>
              </a:rPr>
              <a:t>c</a:t>
            </a:r>
            <a:r>
              <a:rPr lang="es-ES" sz="2400" b="1" i="1" dirty="0" smtClean="0">
                <a:latin typeface="Times New Roman"/>
                <a:cs typeface="Times New Roman"/>
              </a:rPr>
              <a:t>, </a:t>
            </a:r>
            <a:r>
              <a:rPr lang="es-ES" sz="2400" b="1" i="1" dirty="0">
                <a:latin typeface="Times New Roman"/>
                <a:cs typeface="Times New Roman"/>
              </a:rPr>
              <a:t>d</a:t>
            </a:r>
            <a:r>
              <a:rPr lang="es-ES" sz="2400" dirty="0">
                <a:latin typeface="Arial"/>
                <a:cs typeface="Arial"/>
              </a:rPr>
              <a:t>) </a:t>
            </a:r>
            <a:r>
              <a:rPr lang="es-ES" sz="2400" dirty="0" smtClean="0">
                <a:latin typeface="Arial"/>
                <a:cs typeface="Arial"/>
              </a:rPr>
              <a:t>(</a:t>
            </a:r>
            <a:r>
              <a:rPr lang="es-ES" sz="2400" b="1" i="1" dirty="0" smtClean="0">
                <a:latin typeface="Times New Roman"/>
                <a:cs typeface="Times New Roman"/>
              </a:rPr>
              <a:t>d, e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 smtClean="0">
                <a:latin typeface="Times New Roman"/>
                <a:cs typeface="Times New Roman"/>
              </a:rPr>
              <a:t>e, a</a:t>
            </a:r>
            <a:r>
              <a:rPr lang="es-ES" sz="2400" dirty="0" smtClean="0">
                <a:latin typeface="Arial"/>
                <a:cs typeface="Arial"/>
              </a:rPr>
              <a:t>), (</a:t>
            </a:r>
            <a:r>
              <a:rPr lang="es-ES" sz="2400" b="1" i="1" dirty="0" smtClean="0">
                <a:latin typeface="Times New Roman"/>
                <a:cs typeface="Times New Roman"/>
              </a:rPr>
              <a:t>a, b</a:t>
            </a:r>
            <a:r>
              <a:rPr lang="es-ES" sz="2400" dirty="0" smtClean="0">
                <a:latin typeface="Arial"/>
                <a:cs typeface="Arial"/>
              </a:rPr>
              <a:t>)}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2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Konigsberg_bridg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2246833"/>
            <a:ext cx="4020346" cy="3168352"/>
          </a:xfrm>
          <a:prstGeom prst="rect">
            <a:avLst/>
          </a:prstGeom>
        </p:spPr>
      </p:pic>
      <p:pic>
        <p:nvPicPr>
          <p:cNvPr id="5" name="4 Imagen" descr="Mapa-Kaliningrad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2178099"/>
            <a:ext cx="4392488" cy="3339133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683568" y="602685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/>
              <a:t>PUENTES DE KÖNIGSBERG (hoy KALINGRADO) </a:t>
            </a:r>
          </a:p>
          <a:p>
            <a:pPr algn="ctr"/>
            <a:r>
              <a:rPr lang="es-MX" sz="2800" b="1" dirty="0" smtClean="0"/>
              <a:t> EULER (1736)</a:t>
            </a:r>
            <a:endParaRPr lang="es-ES" sz="2800" b="1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16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Archivo:Konigsberg bridge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52" name="AutoShape 4" descr="https://upload.wikimedia.org/wikipedia/commons/5/5d/Konigsberg_bridge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5 Imagen" descr="Konigsberg_bridg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082" y="1412776"/>
            <a:ext cx="3654860" cy="2880320"/>
          </a:xfrm>
          <a:prstGeom prst="rect">
            <a:avLst/>
          </a:prstGeom>
        </p:spPr>
      </p:pic>
      <p:pic>
        <p:nvPicPr>
          <p:cNvPr id="7" name="6 Imagen" descr="178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1052736"/>
            <a:ext cx="4176464" cy="3527578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907704" y="256490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C00000"/>
                </a:solidFill>
              </a:rPr>
              <a:t>A</a:t>
            </a:r>
            <a:endParaRPr lang="es-ES" sz="3200" b="1" dirty="0">
              <a:solidFill>
                <a:srgbClr val="C0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275856" y="2852936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C00000"/>
                </a:solidFill>
              </a:rPr>
              <a:t>B</a:t>
            </a:r>
            <a:endParaRPr lang="es-ES" sz="3200" b="1" dirty="0">
              <a:solidFill>
                <a:srgbClr val="C0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907704" y="3212976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C00000"/>
                </a:solidFill>
              </a:rPr>
              <a:t>C</a:t>
            </a:r>
            <a:endParaRPr lang="es-ES" sz="3200" b="1" dirty="0">
              <a:solidFill>
                <a:srgbClr val="C0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483768" y="206084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C00000"/>
                </a:solidFill>
              </a:rPr>
              <a:t>D</a:t>
            </a:r>
            <a:endParaRPr lang="es-ES" sz="3200" b="1" dirty="0">
              <a:solidFill>
                <a:srgbClr val="C0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300192" y="249289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C00000"/>
                </a:solidFill>
              </a:rPr>
              <a:t>A</a:t>
            </a:r>
            <a:endParaRPr lang="es-ES" sz="3200" b="1" dirty="0">
              <a:solidFill>
                <a:srgbClr val="C0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100392" y="2772217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C00000"/>
                </a:solidFill>
              </a:rPr>
              <a:t>B</a:t>
            </a:r>
            <a:endParaRPr lang="es-ES" sz="3200" b="1" dirty="0">
              <a:solidFill>
                <a:srgbClr val="C0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868144" y="3420289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C00000"/>
                </a:solidFill>
              </a:rPr>
              <a:t>C</a:t>
            </a:r>
            <a:endParaRPr lang="es-ES" sz="3200" b="1" dirty="0">
              <a:solidFill>
                <a:srgbClr val="C0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228184" y="154808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C00000"/>
                </a:solidFill>
              </a:rPr>
              <a:t>D</a:t>
            </a:r>
            <a:endParaRPr lang="es-ES" sz="3200" b="1" dirty="0">
              <a:solidFill>
                <a:srgbClr val="C0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6300192" y="2070140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endParaRPr lang="es-ES" sz="2800" b="1" i="1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444208" y="227687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C00000"/>
                </a:solidFill>
              </a:rPr>
              <a:t>1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7020272" y="206084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endParaRPr lang="es-ES" sz="2800" b="1" i="1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6156176" y="30788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C00000"/>
                </a:solidFill>
              </a:rPr>
              <a:t>6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7452320" y="1844824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endParaRPr lang="es-ES" sz="2800" b="1" i="1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7236296" y="242088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endParaRPr lang="es-ES" sz="2800" b="1" i="1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7100664" y="3356992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endParaRPr lang="es-ES" sz="2800" b="1" i="1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6732240" y="297778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endParaRPr lang="es-ES" sz="2800" b="1" i="1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6012160" y="2852936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endParaRPr lang="es-ES" sz="2800" b="1" i="1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6876256" y="3203684"/>
            <a:ext cx="27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C00000"/>
                </a:solidFill>
              </a:rPr>
              <a:t>7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7164288" y="2267580"/>
            <a:ext cx="2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C00000"/>
                </a:solidFill>
              </a:rPr>
              <a:t>2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7596336" y="205155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C00000"/>
                </a:solidFill>
              </a:rPr>
              <a:t>3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7316688" y="3563724"/>
            <a:ext cx="27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C00000"/>
                </a:solidFill>
              </a:rPr>
              <a:t>5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7380312" y="263691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C00000"/>
                </a:solidFill>
              </a:rPr>
              <a:t>4</a:t>
            </a:r>
            <a:endParaRPr lang="es-ES" b="1" dirty="0">
              <a:solidFill>
                <a:srgbClr val="C000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683568" y="314653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/>
              <a:t>PUENTES DE KÖNIGSBERG (hoy KALINGRADO) </a:t>
            </a:r>
          </a:p>
          <a:p>
            <a:pPr algn="ctr"/>
            <a:r>
              <a:rPr lang="es-MX" sz="2800" b="1" dirty="0" smtClean="0"/>
              <a:t> EULER (1736)</a:t>
            </a:r>
            <a:endParaRPr lang="es-ES" sz="2800" b="1" dirty="0"/>
          </a:p>
        </p:txBody>
      </p:sp>
      <p:sp>
        <p:nvSpPr>
          <p:cNvPr id="31" name="30 CuadroTexto"/>
          <p:cNvSpPr txBox="1"/>
          <p:nvPr/>
        </p:nvSpPr>
        <p:spPr>
          <a:xfrm>
            <a:off x="539552" y="5085184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latin typeface="Arial"/>
                <a:cs typeface="Arial"/>
              </a:rPr>
              <a:t>VERTICES: </a:t>
            </a:r>
            <a:r>
              <a:rPr lang="es-MX" sz="2400" b="1" i="1" dirty="0" smtClean="0">
                <a:latin typeface="Arial"/>
                <a:cs typeface="Arial"/>
              </a:rPr>
              <a:t>A</a:t>
            </a:r>
            <a:r>
              <a:rPr lang="es-MX" sz="2400" b="1" dirty="0" smtClean="0">
                <a:latin typeface="Arial"/>
                <a:cs typeface="Arial"/>
              </a:rPr>
              <a:t>, </a:t>
            </a:r>
            <a:r>
              <a:rPr lang="es-MX" sz="2400" b="1" i="1" dirty="0" smtClean="0">
                <a:latin typeface="Arial"/>
                <a:cs typeface="Arial"/>
              </a:rPr>
              <a:t>B</a:t>
            </a:r>
            <a:r>
              <a:rPr lang="es-MX" sz="2400" b="1" dirty="0" smtClean="0">
                <a:latin typeface="Arial"/>
                <a:cs typeface="Arial"/>
              </a:rPr>
              <a:t>, </a:t>
            </a:r>
            <a:r>
              <a:rPr lang="es-MX" sz="2400" b="1" i="1" dirty="0" smtClean="0">
                <a:latin typeface="Arial"/>
                <a:cs typeface="Arial"/>
              </a:rPr>
              <a:t>C</a:t>
            </a:r>
            <a:r>
              <a:rPr lang="es-MX" sz="2400" b="1" dirty="0" smtClean="0">
                <a:latin typeface="Arial"/>
                <a:cs typeface="Arial"/>
              </a:rPr>
              <a:t>, </a:t>
            </a:r>
            <a:r>
              <a:rPr lang="es-MX" sz="2400" b="1" i="1" dirty="0" smtClean="0">
                <a:latin typeface="Arial"/>
                <a:cs typeface="Arial"/>
              </a:rPr>
              <a:t>D</a:t>
            </a:r>
            <a:endParaRPr lang="es-ES" sz="2400" b="1" i="1" dirty="0">
              <a:latin typeface="Arial"/>
              <a:cs typeface="Arial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539552" y="4437112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latin typeface="Arial"/>
                <a:cs typeface="Arial"/>
              </a:rPr>
              <a:t>GRAFO:    </a:t>
            </a:r>
            <a:r>
              <a:rPr lang="es-MX" sz="2400" b="1" i="1" dirty="0" smtClean="0">
                <a:latin typeface="Arial"/>
                <a:cs typeface="Arial"/>
              </a:rPr>
              <a:t>G</a:t>
            </a:r>
            <a:r>
              <a:rPr lang="es-MX" sz="2400" b="1" dirty="0" smtClean="0">
                <a:latin typeface="Arial"/>
                <a:cs typeface="Arial"/>
              </a:rPr>
              <a:t> = (</a:t>
            </a:r>
            <a:r>
              <a:rPr lang="es-MX" sz="2400" b="1" i="1" dirty="0" smtClean="0">
                <a:latin typeface="Arial"/>
                <a:cs typeface="Arial"/>
              </a:rPr>
              <a:t>V</a:t>
            </a:r>
            <a:r>
              <a:rPr lang="es-MX" sz="2400" b="1" dirty="0" smtClean="0">
                <a:latin typeface="Arial"/>
                <a:cs typeface="Arial"/>
              </a:rPr>
              <a:t>,  </a:t>
            </a:r>
            <a:r>
              <a:rPr lang="es-MX" sz="2400" b="1" i="1" dirty="0" smtClean="0">
                <a:latin typeface="Arial"/>
                <a:cs typeface="Arial"/>
              </a:rPr>
              <a:t>E</a:t>
            </a:r>
            <a:r>
              <a:rPr lang="es-MX" sz="2400" b="1" dirty="0" smtClean="0">
                <a:latin typeface="Arial"/>
                <a:cs typeface="Arial"/>
              </a:rPr>
              <a:t>)</a:t>
            </a:r>
            <a:endParaRPr lang="es-ES" sz="2400" b="1" dirty="0">
              <a:latin typeface="Arial"/>
              <a:cs typeface="Arial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611560" y="5703639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latin typeface="Arial"/>
                <a:cs typeface="Arial"/>
              </a:rPr>
              <a:t>ARISTAS:  </a:t>
            </a:r>
            <a:r>
              <a:rPr lang="es-MX" sz="2400" b="1" i="1" dirty="0" smtClean="0">
                <a:latin typeface="Times New Roman"/>
                <a:cs typeface="Times New Roman"/>
              </a:rPr>
              <a:t>e  , e   , e   , e   , e   ,  e   , e</a:t>
            </a:r>
            <a:endParaRPr lang="es-ES" sz="2400" b="1" i="1" dirty="0">
              <a:latin typeface="Times New Roman"/>
              <a:cs typeface="Times New Roman"/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2339752" y="588656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latin typeface="Arial"/>
                <a:cs typeface="Arial"/>
              </a:rPr>
              <a:t>1</a:t>
            </a:r>
            <a:endParaRPr lang="es-ES" b="1" dirty="0">
              <a:latin typeface="Arial"/>
              <a:cs typeface="Arial"/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2843808" y="58865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2</a:t>
            </a:r>
            <a:endParaRPr lang="es-ES" b="1" dirty="0"/>
          </a:p>
        </p:txBody>
      </p:sp>
      <p:sp>
        <p:nvSpPr>
          <p:cNvPr id="37" name="36 CuadroTexto"/>
          <p:cNvSpPr txBox="1"/>
          <p:nvPr/>
        </p:nvSpPr>
        <p:spPr>
          <a:xfrm>
            <a:off x="3347864" y="58865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latin typeface="Arial"/>
                <a:cs typeface="Arial"/>
              </a:rPr>
              <a:t>3</a:t>
            </a:r>
            <a:endParaRPr lang="es-ES" b="1" dirty="0">
              <a:latin typeface="Arial"/>
              <a:cs typeface="Arial"/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3779912" y="58865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latin typeface="Arial"/>
                <a:cs typeface="Arial"/>
              </a:rPr>
              <a:t>4</a:t>
            </a:r>
            <a:endParaRPr lang="es-ES" b="1" dirty="0">
              <a:latin typeface="Arial"/>
              <a:cs typeface="Arial"/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4355976" y="58865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latin typeface="Arial"/>
                <a:cs typeface="Arial"/>
              </a:rPr>
              <a:t>5</a:t>
            </a:r>
            <a:endParaRPr lang="es-ES" b="1" dirty="0">
              <a:latin typeface="Arial"/>
              <a:cs typeface="Arial"/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4932040" y="587727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latin typeface="Arial"/>
                <a:cs typeface="Arial"/>
              </a:rPr>
              <a:t>6</a:t>
            </a:r>
            <a:endParaRPr lang="es-ES" b="1" dirty="0">
              <a:latin typeface="Arial"/>
              <a:cs typeface="Arial"/>
            </a:endParaRPr>
          </a:p>
        </p:txBody>
      </p:sp>
      <p:sp>
        <p:nvSpPr>
          <p:cNvPr id="41" name="40 CuadroTexto"/>
          <p:cNvSpPr txBox="1"/>
          <p:nvPr/>
        </p:nvSpPr>
        <p:spPr>
          <a:xfrm>
            <a:off x="5508104" y="58865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latin typeface="Arial"/>
                <a:cs typeface="Arial"/>
              </a:rPr>
              <a:t>7</a:t>
            </a:r>
            <a:endParaRPr lang="es-ES" b="1" dirty="0">
              <a:latin typeface="Arial"/>
              <a:cs typeface="Arial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17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18</a:t>
            </a:fld>
            <a:endParaRPr lang="es-ES"/>
          </a:p>
        </p:txBody>
      </p:sp>
      <p:grpSp>
        <p:nvGrpSpPr>
          <p:cNvPr id="25" name="Agrupar 24"/>
          <p:cNvGrpSpPr/>
          <p:nvPr/>
        </p:nvGrpSpPr>
        <p:grpSpPr>
          <a:xfrm>
            <a:off x="467544" y="510143"/>
            <a:ext cx="3451623" cy="3206889"/>
            <a:chOff x="4716016" y="1052736"/>
            <a:chExt cx="4176464" cy="3527578"/>
          </a:xfrm>
        </p:grpSpPr>
        <p:pic>
          <p:nvPicPr>
            <p:cNvPr id="6" name="6 Imagen" descr="1787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052736"/>
              <a:ext cx="4176464" cy="3527578"/>
            </a:xfrm>
            <a:prstGeom prst="rect">
              <a:avLst/>
            </a:prstGeom>
          </p:spPr>
        </p:pic>
        <p:sp>
          <p:nvSpPr>
            <p:cNvPr id="7" name="11 CuadroTexto"/>
            <p:cNvSpPr txBox="1"/>
            <p:nvPr/>
          </p:nvSpPr>
          <p:spPr>
            <a:xfrm>
              <a:off x="6300192" y="2492896"/>
              <a:ext cx="432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 smtClean="0">
                  <a:solidFill>
                    <a:srgbClr val="C00000"/>
                  </a:solidFill>
                </a:rPr>
                <a:t>A</a:t>
              </a:r>
              <a:endParaRPr lang="es-E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12 CuadroTexto"/>
            <p:cNvSpPr txBox="1"/>
            <p:nvPr/>
          </p:nvSpPr>
          <p:spPr>
            <a:xfrm>
              <a:off x="8100392" y="2772217"/>
              <a:ext cx="3600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 smtClean="0">
                  <a:solidFill>
                    <a:srgbClr val="C00000"/>
                  </a:solidFill>
                </a:rPr>
                <a:t>B</a:t>
              </a:r>
              <a:endParaRPr lang="es-E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13 CuadroTexto"/>
            <p:cNvSpPr txBox="1"/>
            <p:nvPr/>
          </p:nvSpPr>
          <p:spPr>
            <a:xfrm>
              <a:off x="5868144" y="3420289"/>
              <a:ext cx="3600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 smtClean="0">
                  <a:solidFill>
                    <a:srgbClr val="C00000"/>
                  </a:solidFill>
                </a:rPr>
                <a:t>C</a:t>
              </a:r>
              <a:endParaRPr lang="es-E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14 CuadroTexto"/>
            <p:cNvSpPr txBox="1"/>
            <p:nvPr/>
          </p:nvSpPr>
          <p:spPr>
            <a:xfrm>
              <a:off x="6228184" y="1548081"/>
              <a:ext cx="432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 smtClean="0">
                  <a:solidFill>
                    <a:srgbClr val="C00000"/>
                  </a:solidFill>
                </a:rPr>
                <a:t>D</a:t>
              </a:r>
              <a:endParaRPr lang="es-E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15 CuadroTexto"/>
            <p:cNvSpPr txBox="1"/>
            <p:nvPr/>
          </p:nvSpPr>
          <p:spPr>
            <a:xfrm>
              <a:off x="6300192" y="20701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16 CuadroTexto"/>
            <p:cNvSpPr txBox="1"/>
            <p:nvPr/>
          </p:nvSpPr>
          <p:spPr>
            <a:xfrm>
              <a:off x="6444208" y="22768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1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17 CuadroTexto"/>
            <p:cNvSpPr txBox="1"/>
            <p:nvPr/>
          </p:nvSpPr>
          <p:spPr>
            <a:xfrm>
              <a:off x="7020272" y="206084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" name="18 CuadroTexto"/>
            <p:cNvSpPr txBox="1"/>
            <p:nvPr/>
          </p:nvSpPr>
          <p:spPr>
            <a:xfrm>
              <a:off x="6156176" y="307883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6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19 CuadroTexto"/>
            <p:cNvSpPr txBox="1"/>
            <p:nvPr/>
          </p:nvSpPr>
          <p:spPr>
            <a:xfrm>
              <a:off x="7452320" y="184482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20 CuadroTexto"/>
            <p:cNvSpPr txBox="1"/>
            <p:nvPr/>
          </p:nvSpPr>
          <p:spPr>
            <a:xfrm>
              <a:off x="7236296" y="242088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21 CuadroTexto"/>
            <p:cNvSpPr txBox="1"/>
            <p:nvPr/>
          </p:nvSpPr>
          <p:spPr>
            <a:xfrm>
              <a:off x="7100664" y="335699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22 CuadroTexto"/>
            <p:cNvSpPr txBox="1"/>
            <p:nvPr/>
          </p:nvSpPr>
          <p:spPr>
            <a:xfrm>
              <a:off x="6732240" y="297778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23 CuadroTexto"/>
            <p:cNvSpPr txBox="1"/>
            <p:nvPr/>
          </p:nvSpPr>
          <p:spPr>
            <a:xfrm>
              <a:off x="6012160" y="285293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24 CuadroTexto"/>
            <p:cNvSpPr txBox="1"/>
            <p:nvPr/>
          </p:nvSpPr>
          <p:spPr>
            <a:xfrm>
              <a:off x="6876256" y="3203684"/>
              <a:ext cx="279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7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21" name="25 CuadroTexto"/>
            <p:cNvSpPr txBox="1"/>
            <p:nvPr/>
          </p:nvSpPr>
          <p:spPr>
            <a:xfrm>
              <a:off x="7164288" y="2267580"/>
              <a:ext cx="207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2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26 CuadroTexto"/>
            <p:cNvSpPr txBox="1"/>
            <p:nvPr/>
          </p:nvSpPr>
          <p:spPr>
            <a:xfrm>
              <a:off x="7596336" y="205155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3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27 CuadroTexto"/>
            <p:cNvSpPr txBox="1"/>
            <p:nvPr/>
          </p:nvSpPr>
          <p:spPr>
            <a:xfrm>
              <a:off x="7316688" y="3563724"/>
              <a:ext cx="279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5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28 CuadroTexto"/>
            <p:cNvSpPr txBox="1"/>
            <p:nvPr/>
          </p:nvSpPr>
          <p:spPr>
            <a:xfrm>
              <a:off x="7380312" y="2636912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4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6" name="CuadroTexto 25"/>
          <p:cNvSpPr txBox="1"/>
          <p:nvPr/>
        </p:nvSpPr>
        <p:spPr>
          <a:xfrm>
            <a:off x="3923928" y="620688"/>
            <a:ext cx="49685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Si en un </a:t>
            </a:r>
            <a:r>
              <a:rPr lang="es-ES" sz="2400" i="1" dirty="0" smtClean="0">
                <a:latin typeface="Arial"/>
                <a:cs typeface="Arial"/>
              </a:rPr>
              <a:t>camino</a:t>
            </a:r>
            <a:r>
              <a:rPr lang="es-ES" sz="2400" dirty="0" smtClean="0">
                <a:latin typeface="Arial"/>
                <a:cs typeface="Arial"/>
              </a:rPr>
              <a:t>  </a:t>
            </a:r>
            <a:r>
              <a:rPr lang="es-ES" sz="2400" i="1" dirty="0" smtClean="0">
                <a:latin typeface="Times New Roman"/>
                <a:cs typeface="Times New Roman"/>
              </a:rPr>
              <a:t>x - y</a:t>
            </a:r>
            <a:r>
              <a:rPr lang="es-ES" sz="2400" dirty="0" smtClean="0">
                <a:latin typeface="Arial"/>
                <a:cs typeface="Arial"/>
              </a:rPr>
              <a:t>  no se repite ninguna arista, el camino es un </a:t>
            </a:r>
            <a:r>
              <a:rPr lang="es-ES" sz="2400" b="1" i="1" u="sng" dirty="0" smtClean="0">
                <a:latin typeface="Arial"/>
                <a:cs typeface="Arial"/>
              </a:rPr>
              <a:t>recorrido</a:t>
            </a:r>
            <a:r>
              <a:rPr lang="es-ES" sz="2400" b="1" dirty="0" smtClean="0">
                <a:latin typeface="Arial"/>
                <a:cs typeface="Arial"/>
              </a:rPr>
              <a:t> o </a:t>
            </a:r>
            <a:r>
              <a:rPr lang="es-ES" sz="2400" b="1" i="1" u="sng" dirty="0" smtClean="0">
                <a:latin typeface="Arial"/>
                <a:cs typeface="Arial"/>
              </a:rPr>
              <a:t>trayectoria</a:t>
            </a:r>
            <a:endParaRPr lang="es-ES" sz="2400" b="1" i="1" u="sng" dirty="0">
              <a:latin typeface="Arial"/>
              <a:cs typeface="Arial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923928" y="2075364"/>
            <a:ext cx="4968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Si un un </a:t>
            </a:r>
            <a:r>
              <a:rPr lang="es-ES" sz="2400" b="1" i="1" u="sng" dirty="0">
                <a:latin typeface="Arial"/>
                <a:cs typeface="Arial"/>
              </a:rPr>
              <a:t>recorrido</a:t>
            </a:r>
            <a:r>
              <a:rPr lang="es-ES" sz="2400" b="1" u="sng" dirty="0">
                <a:latin typeface="Arial"/>
                <a:cs typeface="Arial"/>
              </a:rPr>
              <a:t> o </a:t>
            </a:r>
            <a:r>
              <a:rPr lang="es-ES" sz="2400" b="1" u="sng" dirty="0" smtClean="0">
                <a:latin typeface="Arial"/>
                <a:cs typeface="Arial"/>
              </a:rPr>
              <a:t>trayectoria abierto</a:t>
            </a:r>
            <a:r>
              <a:rPr lang="es-ES" sz="2400" b="1" dirty="0" smtClean="0">
                <a:latin typeface="Arial"/>
                <a:cs typeface="Arial"/>
              </a:rPr>
              <a:t> (de </a:t>
            </a:r>
            <a:r>
              <a:rPr lang="es-ES" sz="2400" b="1" i="1" dirty="0" smtClean="0">
                <a:latin typeface="Times New Roman"/>
                <a:cs typeface="Times New Roman"/>
              </a:rPr>
              <a:t>a</a:t>
            </a:r>
            <a:r>
              <a:rPr lang="es-ES" sz="2400" b="1" dirty="0" smtClean="0">
                <a:latin typeface="Arial"/>
                <a:cs typeface="Arial"/>
              </a:rPr>
              <a:t> a </a:t>
            </a:r>
            <a:r>
              <a:rPr lang="es-ES" sz="2400" b="1" i="1" dirty="0" smtClean="0">
                <a:latin typeface="Times New Roman"/>
                <a:cs typeface="Times New Roman"/>
              </a:rPr>
              <a:t>b</a:t>
            </a:r>
            <a:r>
              <a:rPr lang="es-ES" sz="2400" b="1" dirty="0" smtClean="0">
                <a:latin typeface="Arial"/>
                <a:cs typeface="Arial"/>
              </a:rPr>
              <a:t>) </a:t>
            </a:r>
            <a:r>
              <a:rPr lang="es-ES" sz="2400" dirty="0" smtClean="0">
                <a:latin typeface="Arial"/>
                <a:cs typeface="Arial"/>
              </a:rPr>
              <a:t>pasa por todas las aristas (sin que se repitan), se llama </a:t>
            </a:r>
            <a:r>
              <a:rPr lang="es-ES" sz="2400" b="1" i="1" u="sng" dirty="0" smtClean="0">
                <a:latin typeface="Arial"/>
                <a:cs typeface="Arial"/>
              </a:rPr>
              <a:t>recorrido </a:t>
            </a:r>
            <a:r>
              <a:rPr lang="es-ES" sz="2400" b="1" i="1" u="sng" dirty="0" err="1" smtClean="0">
                <a:latin typeface="Arial"/>
                <a:cs typeface="Arial"/>
              </a:rPr>
              <a:t>euleriano</a:t>
            </a:r>
            <a:endParaRPr lang="es-ES" sz="2400" b="1" i="1" u="sng" dirty="0">
              <a:latin typeface="Arial"/>
              <a:cs typeface="Arial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611560" y="3861048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Si existe en </a:t>
            </a:r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 un circuito que recorre cada arista solo una vez, se llama </a:t>
            </a:r>
            <a:r>
              <a:rPr lang="es-ES" sz="2400" b="1" u="sng" dirty="0" smtClean="0">
                <a:latin typeface="Arial"/>
                <a:cs typeface="Arial"/>
              </a:rPr>
              <a:t>circuito </a:t>
            </a:r>
            <a:r>
              <a:rPr lang="es-ES" sz="2400" b="1" u="sng" dirty="0" err="1" smtClean="0">
                <a:latin typeface="Arial"/>
                <a:cs typeface="Arial"/>
              </a:rPr>
              <a:t>euleriano</a:t>
            </a:r>
            <a:r>
              <a:rPr lang="es-ES" sz="2400" b="1" dirty="0" smtClean="0">
                <a:latin typeface="Arial"/>
                <a:cs typeface="Arial"/>
              </a:rPr>
              <a:t> o </a:t>
            </a:r>
            <a:r>
              <a:rPr lang="es-ES" sz="2400" b="1" u="sng" dirty="0" smtClean="0">
                <a:latin typeface="Arial"/>
                <a:cs typeface="Arial"/>
              </a:rPr>
              <a:t>circuito de </a:t>
            </a:r>
            <a:r>
              <a:rPr lang="es-ES" sz="2400" b="1" u="sng" dirty="0" err="1" smtClean="0">
                <a:latin typeface="Arial"/>
                <a:cs typeface="Arial"/>
              </a:rPr>
              <a:t>euler</a:t>
            </a:r>
            <a:endParaRPr lang="es-ES" sz="2400" b="1" u="sng" dirty="0">
              <a:latin typeface="Arial"/>
              <a:cs typeface="Arial"/>
            </a:endParaRPr>
          </a:p>
        </p:txBody>
      </p:sp>
      <p:sp>
        <p:nvSpPr>
          <p:cNvPr id="30" name="5 CuadroTexto"/>
          <p:cNvSpPr txBox="1"/>
          <p:nvPr/>
        </p:nvSpPr>
        <p:spPr>
          <a:xfrm>
            <a:off x="683568" y="4869160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latin typeface="Arial"/>
                <a:cs typeface="Arial"/>
              </a:rPr>
              <a:t>GRADO DE UN VERTICE</a:t>
            </a:r>
            <a:r>
              <a:rPr lang="es-MX" sz="2400" dirty="0" smtClean="0">
                <a:latin typeface="Arial"/>
                <a:cs typeface="Arial"/>
              </a:rPr>
              <a:t> es el número de aristas que concurren al mismo. </a:t>
            </a:r>
          </a:p>
          <a:p>
            <a:endParaRPr lang="es-MX" sz="2400" dirty="0" smtClean="0">
              <a:latin typeface="Arial"/>
              <a:cs typeface="Arial"/>
            </a:endParaRPr>
          </a:p>
          <a:p>
            <a:r>
              <a:rPr lang="es-MX" sz="2400" dirty="0" smtClean="0">
                <a:latin typeface="Arial"/>
                <a:cs typeface="Arial"/>
              </a:rPr>
              <a:t>Si un vértice tiene solo un lazo, tiene grado 2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17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19</a:t>
            </a:fld>
            <a:endParaRPr lang="es-ES"/>
          </a:p>
        </p:txBody>
      </p:sp>
      <p:grpSp>
        <p:nvGrpSpPr>
          <p:cNvPr id="6" name="Agrupar 5"/>
          <p:cNvGrpSpPr/>
          <p:nvPr/>
        </p:nvGrpSpPr>
        <p:grpSpPr>
          <a:xfrm>
            <a:off x="4860032" y="764704"/>
            <a:ext cx="4176464" cy="3880336"/>
            <a:chOff x="4716016" y="1052736"/>
            <a:chExt cx="4176464" cy="3527578"/>
          </a:xfrm>
        </p:grpSpPr>
        <p:pic>
          <p:nvPicPr>
            <p:cNvPr id="7" name="6 Imagen" descr="1787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6016" y="1052736"/>
              <a:ext cx="4176464" cy="3527578"/>
            </a:xfrm>
            <a:prstGeom prst="rect">
              <a:avLst/>
            </a:prstGeom>
          </p:spPr>
        </p:pic>
        <p:sp>
          <p:nvSpPr>
            <p:cNvPr id="8" name="11 CuadroTexto"/>
            <p:cNvSpPr txBox="1"/>
            <p:nvPr/>
          </p:nvSpPr>
          <p:spPr>
            <a:xfrm>
              <a:off x="6300192" y="2492896"/>
              <a:ext cx="432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 smtClean="0">
                  <a:solidFill>
                    <a:srgbClr val="C00000"/>
                  </a:solidFill>
                </a:rPr>
                <a:t>A</a:t>
              </a:r>
              <a:endParaRPr lang="es-E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12 CuadroTexto"/>
            <p:cNvSpPr txBox="1"/>
            <p:nvPr/>
          </p:nvSpPr>
          <p:spPr>
            <a:xfrm>
              <a:off x="8100392" y="2772217"/>
              <a:ext cx="3600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 smtClean="0">
                  <a:solidFill>
                    <a:srgbClr val="C00000"/>
                  </a:solidFill>
                </a:rPr>
                <a:t>B</a:t>
              </a:r>
              <a:endParaRPr lang="es-E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13 CuadroTexto"/>
            <p:cNvSpPr txBox="1"/>
            <p:nvPr/>
          </p:nvSpPr>
          <p:spPr>
            <a:xfrm>
              <a:off x="5868144" y="3420289"/>
              <a:ext cx="3600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 smtClean="0">
                  <a:solidFill>
                    <a:srgbClr val="C00000"/>
                  </a:solidFill>
                </a:rPr>
                <a:t>C</a:t>
              </a:r>
              <a:endParaRPr lang="es-E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14 CuadroTexto"/>
            <p:cNvSpPr txBox="1"/>
            <p:nvPr/>
          </p:nvSpPr>
          <p:spPr>
            <a:xfrm>
              <a:off x="6228184" y="1548081"/>
              <a:ext cx="432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 smtClean="0">
                  <a:solidFill>
                    <a:srgbClr val="C00000"/>
                  </a:solidFill>
                </a:rPr>
                <a:t>D</a:t>
              </a:r>
              <a:endParaRPr lang="es-E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15 CuadroTexto"/>
            <p:cNvSpPr txBox="1"/>
            <p:nvPr/>
          </p:nvSpPr>
          <p:spPr>
            <a:xfrm>
              <a:off x="6300192" y="20701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16 CuadroTexto"/>
            <p:cNvSpPr txBox="1"/>
            <p:nvPr/>
          </p:nvSpPr>
          <p:spPr>
            <a:xfrm>
              <a:off x="6444208" y="22768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1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17 CuadroTexto"/>
            <p:cNvSpPr txBox="1"/>
            <p:nvPr/>
          </p:nvSpPr>
          <p:spPr>
            <a:xfrm>
              <a:off x="7020272" y="206084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18 CuadroTexto"/>
            <p:cNvSpPr txBox="1"/>
            <p:nvPr/>
          </p:nvSpPr>
          <p:spPr>
            <a:xfrm>
              <a:off x="6156176" y="307883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6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19 CuadroTexto"/>
            <p:cNvSpPr txBox="1"/>
            <p:nvPr/>
          </p:nvSpPr>
          <p:spPr>
            <a:xfrm>
              <a:off x="7452320" y="184482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20 CuadroTexto"/>
            <p:cNvSpPr txBox="1"/>
            <p:nvPr/>
          </p:nvSpPr>
          <p:spPr>
            <a:xfrm>
              <a:off x="7236296" y="242088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21 CuadroTexto"/>
            <p:cNvSpPr txBox="1"/>
            <p:nvPr/>
          </p:nvSpPr>
          <p:spPr>
            <a:xfrm>
              <a:off x="7100664" y="335699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22 CuadroTexto"/>
            <p:cNvSpPr txBox="1"/>
            <p:nvPr/>
          </p:nvSpPr>
          <p:spPr>
            <a:xfrm>
              <a:off x="6732240" y="297778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23 CuadroTexto"/>
            <p:cNvSpPr txBox="1"/>
            <p:nvPr/>
          </p:nvSpPr>
          <p:spPr>
            <a:xfrm>
              <a:off x="6012160" y="285293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i="1" dirty="0" smtClean="0">
                  <a:solidFill>
                    <a:srgbClr val="C00000"/>
                  </a:solidFill>
                  <a:latin typeface="Times New Roman"/>
                  <a:cs typeface="Times New Roman"/>
                </a:rPr>
                <a:t>e</a:t>
              </a:r>
              <a:endParaRPr lang="es-ES" sz="2800" b="1" i="1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24 CuadroTexto"/>
            <p:cNvSpPr txBox="1"/>
            <p:nvPr/>
          </p:nvSpPr>
          <p:spPr>
            <a:xfrm>
              <a:off x="6876256" y="3203684"/>
              <a:ext cx="279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7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25 CuadroTexto"/>
            <p:cNvSpPr txBox="1"/>
            <p:nvPr/>
          </p:nvSpPr>
          <p:spPr>
            <a:xfrm>
              <a:off x="7164288" y="2267580"/>
              <a:ext cx="207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2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26 CuadroTexto"/>
            <p:cNvSpPr txBox="1"/>
            <p:nvPr/>
          </p:nvSpPr>
          <p:spPr>
            <a:xfrm>
              <a:off x="7596336" y="205155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3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27 CuadroTexto"/>
            <p:cNvSpPr txBox="1"/>
            <p:nvPr/>
          </p:nvSpPr>
          <p:spPr>
            <a:xfrm>
              <a:off x="7316688" y="3563724"/>
              <a:ext cx="279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5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25" name="28 CuadroTexto"/>
            <p:cNvSpPr txBox="1"/>
            <p:nvPr/>
          </p:nvSpPr>
          <p:spPr>
            <a:xfrm>
              <a:off x="7380312" y="2636912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4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6" name="1 Imagen" descr="figura-3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933332"/>
            <a:ext cx="3699692" cy="3495684"/>
          </a:xfrm>
          <a:prstGeom prst="rect">
            <a:avLst/>
          </a:prstGeom>
        </p:spPr>
      </p:pic>
      <p:sp>
        <p:nvSpPr>
          <p:cNvPr id="27" name="4 CuadroTexto"/>
          <p:cNvSpPr txBox="1"/>
          <p:nvPr/>
        </p:nvSpPr>
        <p:spPr>
          <a:xfrm>
            <a:off x="611560" y="48691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latin typeface="Arial"/>
                <a:cs typeface="Arial"/>
              </a:rPr>
              <a:t>Considere si el problema de los puentes es un Circuito de </a:t>
            </a:r>
            <a:r>
              <a:rPr lang="es-MX" sz="2400" dirty="0" err="1" smtClean="0">
                <a:latin typeface="Arial"/>
                <a:cs typeface="Arial"/>
              </a:rPr>
              <a:t>Euler</a:t>
            </a:r>
            <a:r>
              <a:rPr lang="es-MX" sz="2400" dirty="0" smtClean="0">
                <a:latin typeface="Arial"/>
                <a:cs typeface="Arial"/>
              </a:rPr>
              <a:t>. Justifique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65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1115616" y="692696"/>
            <a:ext cx="6696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 smtClean="0">
                <a:latin typeface="Arial"/>
                <a:cs typeface="Arial"/>
              </a:rPr>
              <a:t>Grafos </a:t>
            </a:r>
          </a:p>
          <a:p>
            <a:r>
              <a:rPr lang="es-ES" sz="2400" dirty="0" err="1" smtClean="0">
                <a:latin typeface="Arial"/>
                <a:cs typeface="Arial"/>
              </a:rPr>
              <a:t>Definición</a:t>
            </a:r>
            <a:r>
              <a:rPr lang="es-ES" sz="2400" dirty="0" smtClean="0">
                <a:latin typeface="Arial"/>
                <a:cs typeface="Arial"/>
              </a:rPr>
              <a:t> </a:t>
            </a:r>
          </a:p>
          <a:p>
            <a:r>
              <a:rPr lang="es-ES" sz="2400" dirty="0" err="1" smtClean="0">
                <a:latin typeface="Arial"/>
                <a:cs typeface="Arial"/>
              </a:rPr>
              <a:t>Vértices</a:t>
            </a:r>
            <a:r>
              <a:rPr lang="es-ES" sz="2400" dirty="0">
                <a:latin typeface="Arial"/>
                <a:cs typeface="Arial"/>
              </a:rPr>
              <a:t>, lados, grados, bucles, caminos. </a:t>
            </a:r>
            <a:r>
              <a:rPr lang="es-ES" sz="2400" dirty="0" smtClean="0">
                <a:latin typeface="Arial"/>
                <a:cs typeface="Arial"/>
              </a:rPr>
              <a:t>Circuitos </a:t>
            </a:r>
          </a:p>
          <a:p>
            <a:r>
              <a:rPr lang="es-ES" sz="2400" dirty="0" smtClean="0">
                <a:latin typeface="Arial"/>
                <a:cs typeface="Arial"/>
              </a:rPr>
              <a:t>Circuitos </a:t>
            </a:r>
            <a:r>
              <a:rPr lang="es-ES" sz="2400" dirty="0" err="1" smtClean="0">
                <a:latin typeface="Arial"/>
                <a:cs typeface="Arial"/>
              </a:rPr>
              <a:t>eulerianos</a:t>
            </a:r>
            <a:r>
              <a:rPr lang="es-ES" sz="2400" dirty="0" smtClean="0">
                <a:latin typeface="Arial"/>
                <a:cs typeface="Arial"/>
              </a:rPr>
              <a:t> </a:t>
            </a:r>
          </a:p>
          <a:p>
            <a:r>
              <a:rPr lang="es-ES" sz="2400" dirty="0" smtClean="0">
                <a:latin typeface="Arial"/>
                <a:cs typeface="Arial"/>
              </a:rPr>
              <a:t>Circuitos </a:t>
            </a:r>
            <a:r>
              <a:rPr lang="es-ES" sz="2400" dirty="0" err="1" smtClean="0">
                <a:latin typeface="Arial"/>
                <a:cs typeface="Arial"/>
              </a:rPr>
              <a:t>hamiltonianos</a:t>
            </a:r>
            <a:r>
              <a:rPr lang="es-ES" sz="2400" dirty="0" smtClean="0">
                <a:latin typeface="Arial"/>
                <a:cs typeface="Arial"/>
              </a:rPr>
              <a:t> </a:t>
            </a:r>
          </a:p>
          <a:p>
            <a:r>
              <a:rPr lang="es-ES" sz="2400" dirty="0" smtClean="0">
                <a:latin typeface="Arial"/>
                <a:cs typeface="Arial"/>
              </a:rPr>
              <a:t>Caminos </a:t>
            </a:r>
            <a:r>
              <a:rPr lang="es-ES" sz="2400" dirty="0">
                <a:latin typeface="Arial"/>
                <a:cs typeface="Arial"/>
              </a:rPr>
              <a:t>de longitud </a:t>
            </a:r>
            <a:r>
              <a:rPr lang="es-ES" sz="2400" dirty="0" err="1" smtClean="0">
                <a:latin typeface="Arial"/>
                <a:cs typeface="Arial"/>
              </a:rPr>
              <a:t>mínima</a:t>
            </a:r>
            <a:r>
              <a:rPr lang="es-ES" sz="2400" dirty="0" smtClean="0">
                <a:latin typeface="Arial"/>
                <a:cs typeface="Arial"/>
              </a:rPr>
              <a:t> </a:t>
            </a:r>
          </a:p>
          <a:p>
            <a:r>
              <a:rPr lang="es-ES" sz="2400" dirty="0" smtClean="0">
                <a:latin typeface="Arial"/>
                <a:cs typeface="Arial"/>
              </a:rPr>
              <a:t>Matrices </a:t>
            </a:r>
            <a:r>
              <a:rPr lang="es-ES" sz="2400" dirty="0">
                <a:latin typeface="Arial"/>
                <a:cs typeface="Arial"/>
              </a:rPr>
              <a:t>de adyacencia y </a:t>
            </a:r>
            <a:r>
              <a:rPr lang="es-ES" sz="2400" dirty="0" smtClean="0">
                <a:latin typeface="Arial"/>
                <a:cs typeface="Arial"/>
              </a:rPr>
              <a:t>grafos </a:t>
            </a:r>
          </a:p>
          <a:p>
            <a:r>
              <a:rPr lang="es-ES" sz="2400" dirty="0" err="1" smtClean="0">
                <a:latin typeface="Arial"/>
                <a:cs typeface="Arial"/>
              </a:rPr>
              <a:t>Digrafos</a:t>
            </a:r>
            <a:r>
              <a:rPr lang="es-ES" sz="2400" dirty="0" smtClean="0">
                <a:latin typeface="Arial"/>
                <a:cs typeface="Arial"/>
              </a:rPr>
              <a:t> </a:t>
            </a:r>
            <a:endParaRPr lang="es-ES" sz="2400" dirty="0">
              <a:latin typeface="Arial"/>
              <a:cs typeface="Arial"/>
            </a:endParaRPr>
          </a:p>
          <a:p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8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figura-3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1412776"/>
            <a:ext cx="3699692" cy="3495684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5004048" y="2333198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latin typeface="Arial"/>
                <a:cs typeface="Arial"/>
              </a:rPr>
              <a:t>Si un vértice del grafo G tiene grado impar; </a:t>
            </a:r>
          </a:p>
          <a:p>
            <a:pPr algn="ctr"/>
            <a:r>
              <a:rPr lang="es-MX" sz="2400" b="1" dirty="0" smtClean="0">
                <a:latin typeface="Arial"/>
                <a:cs typeface="Arial"/>
              </a:rPr>
              <a:t>el Grafo no es </a:t>
            </a:r>
          </a:p>
          <a:p>
            <a:pPr algn="ctr"/>
            <a:r>
              <a:rPr lang="es-MX" sz="2400" b="1" dirty="0" smtClean="0">
                <a:latin typeface="Arial"/>
                <a:cs typeface="Arial"/>
              </a:rPr>
              <a:t>Circuito de </a:t>
            </a:r>
            <a:r>
              <a:rPr lang="es-MX" sz="2400" b="1" dirty="0" err="1" smtClean="0">
                <a:latin typeface="Arial"/>
                <a:cs typeface="Arial"/>
              </a:rPr>
              <a:t>Euler</a:t>
            </a:r>
            <a:endParaRPr lang="es-ES" sz="2400" b="1" dirty="0">
              <a:latin typeface="Arial"/>
              <a:cs typeface="Arial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9366" y="4005064"/>
            <a:ext cx="14668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3861048"/>
            <a:ext cx="2519264" cy="167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251520" y="116632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u="sng" dirty="0" smtClean="0">
                <a:latin typeface="Arial"/>
                <a:cs typeface="Arial"/>
              </a:rPr>
              <a:t>TEOREMAS DE LOS CIRCUITOS Y DE LAS TRAYECTORIAS DE EULER</a:t>
            </a:r>
            <a:endParaRPr lang="es-ES" sz="2400" u="sng" dirty="0">
              <a:latin typeface="Arial"/>
              <a:cs typeface="Arial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83568" y="98072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u="sng" dirty="0" smtClean="0">
                <a:latin typeface="Arial"/>
                <a:cs typeface="Arial"/>
              </a:rPr>
              <a:t>Teorema 1 </a:t>
            </a:r>
            <a:r>
              <a:rPr lang="es-MX" sz="2400" b="1" dirty="0" smtClean="0">
                <a:latin typeface="Arial"/>
                <a:cs typeface="Arial"/>
              </a:rPr>
              <a:t>(de los circuitos)</a:t>
            </a:r>
            <a:endParaRPr lang="es-ES" sz="2400" b="1" dirty="0">
              <a:latin typeface="Arial"/>
              <a:cs typeface="Arial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83568" y="1517883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latin typeface="Arial"/>
                <a:cs typeface="Arial"/>
              </a:rPr>
              <a:t>(a) </a:t>
            </a:r>
            <a:r>
              <a:rPr lang="es-MX" sz="2400" i="1" dirty="0" smtClean="0">
                <a:latin typeface="Arial"/>
                <a:cs typeface="Arial"/>
              </a:rPr>
              <a:t>Si un grafo G conexo y tiene un vértice de grado impar, entonces, no puede existir un Circuito de Euler en G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83568" y="2453987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latin typeface="Arial"/>
                <a:cs typeface="Arial"/>
              </a:rPr>
              <a:t>(b) </a:t>
            </a:r>
            <a:r>
              <a:rPr lang="es-MX" sz="2400" i="1" dirty="0" smtClean="0">
                <a:latin typeface="Arial"/>
                <a:cs typeface="Arial"/>
              </a:rPr>
              <a:t>Si G es un grafo conexo y todos los vértices tienen grado par, entonces, existe un Circuito de Euler en G</a:t>
            </a:r>
            <a:endParaRPr lang="es-ES" sz="2400" dirty="0">
              <a:latin typeface="Arial"/>
              <a:cs typeface="Arial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23528" y="3573016"/>
            <a:ext cx="3672408" cy="1800200"/>
            <a:chOff x="323528" y="3573016"/>
            <a:chExt cx="3672408" cy="18002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3528" y="3573016"/>
              <a:ext cx="2831775" cy="18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8 CuadroTexto"/>
            <p:cNvSpPr txBox="1"/>
            <p:nvPr/>
          </p:nvSpPr>
          <p:spPr>
            <a:xfrm>
              <a:off x="2195736" y="4653136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>
                  <a:sym typeface="Symbol"/>
                </a:rPr>
                <a:t>(E) = 1</a:t>
              </a:r>
              <a:endParaRPr lang="es-ES" sz="2400" dirty="0"/>
            </a:p>
          </p:txBody>
        </p:sp>
      </p:grpSp>
      <p:cxnSp>
        <p:nvCxnSpPr>
          <p:cNvPr id="11" name="10 Conector recto"/>
          <p:cNvCxnSpPr/>
          <p:nvPr/>
        </p:nvCxnSpPr>
        <p:spPr>
          <a:xfrm>
            <a:off x="3347864" y="3501008"/>
            <a:ext cx="0" cy="1944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323528" y="335699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(a)</a:t>
            </a:r>
            <a:endParaRPr lang="es-ES" sz="28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707904" y="335699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(b)</a:t>
            </a:r>
            <a:endParaRPr lang="es-ES" sz="28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4248472" y="3358733"/>
            <a:ext cx="478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Si G es conexo y tiene una o dos aristas, la mínima expresión será</a:t>
            </a:r>
            <a:endParaRPr lang="es-E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9912" y="4149080"/>
            <a:ext cx="11144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395536" y="5589240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Por inducción, mientras los vértices que se agregan  sean de grado par (y los existentes sigan  siendo de grado par), seguirá existiendo Circuito de </a:t>
            </a:r>
            <a:r>
              <a:rPr lang="es-MX" sz="2400" dirty="0" err="1" smtClean="0"/>
              <a:t>Euler</a:t>
            </a:r>
            <a:endParaRPr lang="es-ES" sz="24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21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4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83568" y="476672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u="sng" dirty="0" smtClean="0">
                <a:latin typeface="Arial"/>
                <a:cs typeface="Arial"/>
              </a:rPr>
              <a:t>Teorema 2 </a:t>
            </a:r>
            <a:r>
              <a:rPr lang="es-MX" sz="2400" b="1" dirty="0" smtClean="0">
                <a:latin typeface="Arial"/>
                <a:cs typeface="Arial"/>
              </a:rPr>
              <a:t> (de las trayectorias)</a:t>
            </a:r>
            <a:endParaRPr lang="es-ES" sz="2400" b="1" dirty="0">
              <a:latin typeface="Arial"/>
              <a:cs typeface="Arial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51520" y="1157843"/>
            <a:ext cx="8604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latin typeface="Arial"/>
                <a:cs typeface="Arial"/>
              </a:rPr>
              <a:t>(a)  </a:t>
            </a:r>
            <a:r>
              <a:rPr lang="es-MX" sz="2400" i="1" dirty="0" smtClean="0">
                <a:latin typeface="Arial"/>
                <a:cs typeface="Arial"/>
              </a:rPr>
              <a:t>Si un grafo G tiene mas de dos vértices de grado impar, entonces no puede existir una trayectoria de </a:t>
            </a:r>
            <a:r>
              <a:rPr lang="es-MX" sz="2400" i="1" dirty="0" err="1" smtClean="0">
                <a:latin typeface="Arial"/>
                <a:cs typeface="Arial"/>
              </a:rPr>
              <a:t>Euler</a:t>
            </a:r>
            <a:r>
              <a:rPr lang="es-MX" sz="2400" i="1" dirty="0" smtClean="0">
                <a:latin typeface="Arial"/>
                <a:cs typeface="Arial"/>
              </a:rPr>
              <a:t> </a:t>
            </a:r>
            <a:endParaRPr lang="es-ES" sz="2400" i="1" dirty="0">
              <a:latin typeface="Arial"/>
              <a:cs typeface="Arial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2217638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"/>
                <a:cs typeface="Arial"/>
              </a:rPr>
              <a:t>Sean V</a:t>
            </a:r>
            <a:r>
              <a:rPr lang="es-ES" baseline="-25000" dirty="0" smtClean="0">
                <a:latin typeface="Arial"/>
                <a:cs typeface="Arial"/>
              </a:rPr>
              <a:t>1</a:t>
            </a:r>
            <a:r>
              <a:rPr lang="es-ES" dirty="0" smtClean="0">
                <a:latin typeface="Arial"/>
                <a:cs typeface="Arial"/>
              </a:rPr>
              <a:t>; V</a:t>
            </a:r>
            <a:r>
              <a:rPr lang="es-ES" baseline="-25000" dirty="0" smtClean="0">
                <a:latin typeface="Arial"/>
                <a:cs typeface="Arial"/>
              </a:rPr>
              <a:t>2</a:t>
            </a:r>
            <a:r>
              <a:rPr lang="es-ES" dirty="0" smtClean="0">
                <a:latin typeface="Arial"/>
                <a:cs typeface="Arial"/>
              </a:rPr>
              <a:t>; V</a:t>
            </a:r>
            <a:r>
              <a:rPr lang="es-ES" baseline="-25000" dirty="0" smtClean="0">
                <a:latin typeface="Arial"/>
                <a:cs typeface="Arial"/>
              </a:rPr>
              <a:t>3;</a:t>
            </a:r>
            <a:r>
              <a:rPr lang="es-ES" dirty="0" smtClean="0">
                <a:latin typeface="Arial"/>
                <a:cs typeface="Arial"/>
              </a:rPr>
              <a:t> </a:t>
            </a:r>
            <a:r>
              <a:rPr lang="mr-IN" dirty="0" smtClean="0">
                <a:latin typeface="Arial"/>
                <a:cs typeface="Arial"/>
              </a:rPr>
              <a:t>…</a:t>
            </a:r>
            <a:r>
              <a:rPr lang="es-ES_tradnl" dirty="0" smtClean="0">
                <a:latin typeface="Arial"/>
                <a:cs typeface="Arial"/>
              </a:rPr>
              <a:t> vértices de grado impar. Cualquier trayectoria de Euler debe salir (o llegar) a cada uno de los vértices, sin poder regresar (o salir) de ellos ya que tienen grado impar. </a:t>
            </a:r>
            <a:endParaRPr lang="es-ES" dirty="0" smtClean="0">
              <a:latin typeface="Arial"/>
              <a:cs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23528" y="5518973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"/>
                <a:cs typeface="Arial"/>
              </a:rPr>
              <a:t>Uno de estos vértices V</a:t>
            </a:r>
            <a:r>
              <a:rPr lang="es-ES" baseline="-25000" dirty="0" smtClean="0">
                <a:latin typeface="Arial"/>
                <a:cs typeface="Arial"/>
              </a:rPr>
              <a:t>1</a:t>
            </a:r>
            <a:r>
              <a:rPr lang="es-ES" dirty="0" smtClean="0">
                <a:latin typeface="Arial"/>
                <a:cs typeface="Arial"/>
              </a:rPr>
              <a:t>; V</a:t>
            </a:r>
            <a:r>
              <a:rPr lang="es-ES" baseline="-25000" dirty="0" smtClean="0">
                <a:latin typeface="Arial"/>
                <a:cs typeface="Arial"/>
              </a:rPr>
              <a:t>2</a:t>
            </a:r>
            <a:r>
              <a:rPr lang="es-ES" dirty="0" smtClean="0">
                <a:latin typeface="Arial"/>
                <a:cs typeface="Arial"/>
              </a:rPr>
              <a:t>; V</a:t>
            </a:r>
            <a:r>
              <a:rPr lang="es-ES" baseline="-25000" dirty="0" smtClean="0">
                <a:latin typeface="Arial"/>
                <a:cs typeface="Arial"/>
              </a:rPr>
              <a:t>3;</a:t>
            </a:r>
            <a:r>
              <a:rPr lang="es-ES" dirty="0" smtClean="0">
                <a:latin typeface="Arial"/>
                <a:cs typeface="Arial"/>
              </a:rPr>
              <a:t> </a:t>
            </a:r>
            <a:r>
              <a:rPr lang="mr-IN" dirty="0" smtClean="0">
                <a:latin typeface="Arial"/>
                <a:cs typeface="Arial"/>
              </a:rPr>
              <a:t>…</a:t>
            </a:r>
            <a:r>
              <a:rPr lang="es-ES_tradnl" dirty="0" smtClean="0">
                <a:latin typeface="Arial"/>
                <a:cs typeface="Arial"/>
              </a:rPr>
              <a:t> de grado impar podría ser el comienzo de la trayectoria de Euler y otro el final; pero los demás vértices quedarán sin una trayectoria sin recorrer. </a:t>
            </a:r>
            <a:endParaRPr lang="es-ES" dirty="0" smtClean="0">
              <a:latin typeface="Arial"/>
              <a:cs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17" y="3187151"/>
            <a:ext cx="5602843" cy="225807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156176" y="357475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/>
                <a:cs typeface="Arial"/>
              </a:rPr>
              <a:t>Analice cualquier trayectoria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CuadroTexto"/>
          <p:cNvSpPr txBox="1"/>
          <p:nvPr/>
        </p:nvSpPr>
        <p:spPr>
          <a:xfrm>
            <a:off x="251520" y="644495"/>
            <a:ext cx="8604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latin typeface="Arial"/>
                <a:cs typeface="Arial"/>
              </a:rPr>
              <a:t>(b)  </a:t>
            </a:r>
            <a:r>
              <a:rPr lang="es-MX" sz="2400" i="1" dirty="0" smtClean="0">
                <a:latin typeface="Arial"/>
                <a:cs typeface="Arial"/>
              </a:rPr>
              <a:t>Si G es conexo y tiene dos vértices de grado impar, entonces existe una trayectoria de </a:t>
            </a:r>
            <a:r>
              <a:rPr lang="es-MX" sz="2400" i="1" dirty="0" err="1" smtClean="0">
                <a:latin typeface="Arial"/>
                <a:cs typeface="Arial"/>
              </a:rPr>
              <a:t>Euler</a:t>
            </a:r>
            <a:r>
              <a:rPr lang="es-MX" sz="2400" i="1" dirty="0" smtClean="0">
                <a:latin typeface="Arial"/>
                <a:cs typeface="Arial"/>
              </a:rPr>
              <a:t> en G, que debe empezar en uno de los vértices de grado impar y terminar en el otro.</a:t>
            </a:r>
            <a:endParaRPr lang="es-ES" sz="2400" i="1" dirty="0">
              <a:latin typeface="Arial"/>
              <a:cs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3987800" cy="20066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652120" y="272169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"/>
                <a:cs typeface="Arial"/>
              </a:rPr>
              <a:t>Analice la trayectoria</a:t>
            </a:r>
          </a:p>
          <a:p>
            <a:endParaRPr lang="es-ES" dirty="0">
              <a:latin typeface="Arial"/>
              <a:cs typeface="Arial"/>
            </a:endParaRPr>
          </a:p>
          <a:p>
            <a:r>
              <a:rPr lang="es-ES" b="1" dirty="0" smtClean="0">
                <a:latin typeface="Arial"/>
                <a:cs typeface="Arial"/>
              </a:rPr>
              <a:t>D</a:t>
            </a:r>
            <a:r>
              <a:rPr lang="es-ES" dirty="0" smtClean="0">
                <a:latin typeface="Arial"/>
                <a:cs typeface="Arial"/>
              </a:rPr>
              <a:t>, B, A, C, D, E, F, H, G, </a:t>
            </a:r>
            <a:r>
              <a:rPr lang="es-ES" b="1" dirty="0" smtClean="0">
                <a:latin typeface="Arial"/>
                <a:cs typeface="Arial"/>
              </a:rPr>
              <a:t>E</a:t>
            </a:r>
            <a:endParaRPr lang="es-ES" b="1" dirty="0">
              <a:latin typeface="Arial"/>
              <a:cs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328244"/>
            <a:ext cx="4038600" cy="2197100"/>
          </a:xfrm>
          <a:prstGeom prst="rect">
            <a:avLst/>
          </a:prstGeom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67057"/>
            <a:ext cx="2232248" cy="2254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56" y="404664"/>
            <a:ext cx="4265744" cy="25127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148" y="3140968"/>
            <a:ext cx="5677705" cy="32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71600" y="262389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CICLOS HAMILTONIANOS</a:t>
            </a:r>
            <a:endParaRPr lang="es-ES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67544" y="881425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Trayectoria </a:t>
            </a:r>
            <a:r>
              <a:rPr lang="es-ES" sz="3200" b="1" dirty="0" err="1" smtClean="0"/>
              <a:t>hamiltoniana</a:t>
            </a:r>
            <a:r>
              <a:rPr lang="es-ES" sz="2400" dirty="0" smtClean="0"/>
              <a:t> es una trayectoria que visita cada vértice solo una vez, con excepción del vértice inicial que puede ser </a:t>
            </a:r>
            <a:r>
              <a:rPr lang="es-ES" sz="2400" dirty="0" smtClean="0">
                <a:latin typeface="Arial"/>
                <a:cs typeface="Arial"/>
              </a:rPr>
              <a:t>también</a:t>
            </a:r>
            <a:r>
              <a:rPr lang="es-ES" sz="2400" dirty="0" smtClean="0"/>
              <a:t> el último.</a:t>
            </a:r>
            <a:endParaRPr lang="es-ES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5" y="2295549"/>
            <a:ext cx="3086123" cy="29549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75" y="2217469"/>
            <a:ext cx="3083739" cy="3083739"/>
          </a:xfrm>
          <a:prstGeom prst="rect">
            <a:avLst/>
          </a:prstGeom>
        </p:spPr>
      </p:pic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3528" y="5301208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Circuito </a:t>
            </a:r>
            <a:r>
              <a:rPr lang="es-ES" sz="3200" b="1" dirty="0" err="1" smtClean="0"/>
              <a:t>hamiltoniano</a:t>
            </a:r>
            <a:r>
              <a:rPr lang="es-ES" sz="2400" dirty="0" smtClean="0"/>
              <a:t> es un circuito que visita cada vértice solo una vez, con excepción del vértice inicial que </a:t>
            </a:r>
            <a:r>
              <a:rPr lang="es-ES" sz="2400" dirty="0" smtClean="0">
                <a:latin typeface="Arial"/>
                <a:cs typeface="Arial"/>
              </a:rPr>
              <a:t>también</a:t>
            </a:r>
            <a:r>
              <a:rPr lang="es-ES" sz="2400" dirty="0" smtClean="0"/>
              <a:t> el último.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2066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060848"/>
            <a:ext cx="5468110" cy="23645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9552" y="476672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¿es necesario recorrer todas las aristas en una trayectoria </a:t>
            </a:r>
            <a:r>
              <a:rPr lang="es-ES" sz="2400" dirty="0" err="1" smtClean="0"/>
              <a:t>hamiltoniana</a:t>
            </a:r>
            <a:r>
              <a:rPr lang="es-ES" sz="2400" dirty="0" smtClean="0"/>
              <a:t>?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043608" y="1412776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Los grafos siguientes ¿son trayectorias de Hamilton?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11560" y="4941168"/>
            <a:ext cx="79928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A diferencia de las trayectorias y ciclos </a:t>
            </a:r>
            <a:r>
              <a:rPr lang="es-ES" sz="2400" dirty="0" err="1" smtClean="0"/>
              <a:t>Eulerianos</a:t>
            </a:r>
            <a:r>
              <a:rPr lang="es-ES" sz="2400" dirty="0" smtClean="0"/>
              <a:t>, NO se conocen condiciones necesarias y suficientes para la existencia de ciclos </a:t>
            </a:r>
            <a:r>
              <a:rPr lang="es-ES" sz="2400" dirty="0" err="1" smtClean="0"/>
              <a:t>hamiltonianos</a:t>
            </a:r>
            <a:endParaRPr lang="es-ES" sz="24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44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6" name="Imagen 5" descr="mapa-corrien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604839"/>
            <a:ext cx="7557025" cy="56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7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899592" y="66307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/>
                <a:cs typeface="Arial"/>
              </a:rPr>
              <a:t>S</a:t>
            </a:r>
            <a:r>
              <a:rPr lang="es-ES" sz="2400" dirty="0" smtClean="0">
                <a:latin typeface="Arial"/>
                <a:cs typeface="Arial"/>
              </a:rPr>
              <a:t>ea  </a:t>
            </a:r>
            <a:r>
              <a:rPr lang="es-ES" sz="2400" b="1" i="1" dirty="0" smtClean="0">
                <a:latin typeface="Arial"/>
                <a:cs typeface="Arial"/>
              </a:rPr>
              <a:t>V</a:t>
            </a:r>
            <a:r>
              <a:rPr lang="es-ES" sz="2400" dirty="0" smtClean="0">
                <a:latin typeface="Arial"/>
                <a:cs typeface="Arial"/>
              </a:rPr>
              <a:t>  un conjunto finito no vacío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919393"/>
              </p:ext>
            </p:extLst>
          </p:nvPr>
        </p:nvGraphicFramePr>
        <p:xfrm>
          <a:off x="-4429000" y="1527673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5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429000" y="1527673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995936" y="2372688"/>
            <a:ext cx="489654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 smtClean="0">
                <a:latin typeface="Arial"/>
                <a:cs typeface="Arial"/>
              </a:rPr>
              <a:t>V</a:t>
            </a:r>
            <a:r>
              <a:rPr lang="es-ES" sz="2400" dirty="0" smtClean="0">
                <a:latin typeface="Arial"/>
                <a:cs typeface="Arial"/>
              </a:rPr>
              <a:t>: conjunto de vértices o nodos</a:t>
            </a:r>
          </a:p>
          <a:p>
            <a:endParaRPr lang="es-ES" sz="2400" dirty="0">
              <a:latin typeface="Arial"/>
              <a:cs typeface="Arial"/>
            </a:endParaRPr>
          </a:p>
          <a:p>
            <a:r>
              <a:rPr lang="es-ES" sz="2400" i="1" dirty="0" smtClean="0">
                <a:latin typeface="Arial"/>
                <a:cs typeface="Arial"/>
              </a:rPr>
              <a:t>E</a:t>
            </a:r>
            <a:r>
              <a:rPr lang="es-ES" sz="2400" dirty="0" smtClean="0">
                <a:latin typeface="Arial"/>
                <a:cs typeface="Arial"/>
              </a:rPr>
              <a:t>: conjunto de aristas</a:t>
            </a:r>
            <a:endParaRPr lang="es-ES" sz="2400" dirty="0">
              <a:latin typeface="Arial"/>
              <a:cs typeface="Arial"/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176183"/>
              </p:ext>
            </p:extLst>
          </p:nvPr>
        </p:nvGraphicFramePr>
        <p:xfrm>
          <a:off x="-4891221" y="2319761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4891221" y="2319761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528" y="3356992"/>
            <a:ext cx="3600400" cy="248843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283968" y="3975447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 smtClean="0">
                <a:latin typeface="Times New Roman"/>
                <a:cs typeface="Times New Roman"/>
              </a:rPr>
              <a:t>V </a:t>
            </a:r>
            <a:r>
              <a:rPr lang="es-ES" sz="2400" dirty="0" smtClean="0"/>
              <a:t>= { </a:t>
            </a:r>
            <a:r>
              <a:rPr lang="es-ES" sz="2400" i="1" dirty="0" smtClean="0">
                <a:latin typeface="Times New Roman"/>
                <a:cs typeface="Times New Roman"/>
              </a:rPr>
              <a:t>a, b, c, d, e 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283968" y="4767535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latin typeface="Times New Roman"/>
                <a:cs typeface="Times New Roman"/>
              </a:rPr>
              <a:t>E</a:t>
            </a:r>
            <a:r>
              <a:rPr lang="es-ES" sz="2400" i="1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/>
              <a:t>= { (</a:t>
            </a:r>
            <a:r>
              <a:rPr lang="es-ES" sz="2400" i="1" dirty="0" err="1" smtClean="0">
                <a:latin typeface="Times New Roman"/>
                <a:cs typeface="Times New Roman"/>
              </a:rPr>
              <a:t>a,a</a:t>
            </a:r>
            <a:r>
              <a:rPr lang="es-ES" sz="2400" dirty="0" smtClean="0">
                <a:latin typeface="Times New Roman"/>
                <a:cs typeface="Times New Roman"/>
              </a:rPr>
              <a:t>)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>
                <a:latin typeface="Times New Roman"/>
                <a:cs typeface="Times New Roman"/>
              </a:rPr>
              <a:t>(</a:t>
            </a:r>
            <a:r>
              <a:rPr lang="es-ES" sz="2400" i="1" dirty="0" err="1" smtClean="0">
                <a:latin typeface="Times New Roman"/>
                <a:cs typeface="Times New Roman"/>
              </a:rPr>
              <a:t>a,b</a:t>
            </a:r>
            <a:r>
              <a:rPr lang="es-ES" sz="2400" dirty="0" smtClean="0">
                <a:latin typeface="Times New Roman"/>
                <a:cs typeface="Times New Roman"/>
              </a:rPr>
              <a:t>), (</a:t>
            </a:r>
            <a:r>
              <a:rPr lang="es-ES" sz="2400" i="1" dirty="0" err="1" smtClean="0">
                <a:latin typeface="Times New Roman"/>
                <a:cs typeface="Times New Roman"/>
              </a:rPr>
              <a:t>a,d</a:t>
            </a:r>
            <a:r>
              <a:rPr lang="es-ES" sz="2400" dirty="0" smtClean="0">
                <a:latin typeface="Times New Roman"/>
                <a:cs typeface="Times New Roman"/>
              </a:rPr>
              <a:t>)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>
                <a:latin typeface="Times New Roman"/>
                <a:cs typeface="Times New Roman"/>
              </a:rPr>
              <a:t>(</a:t>
            </a:r>
            <a:r>
              <a:rPr lang="es-ES" sz="2400" i="1" dirty="0" err="1" smtClean="0">
                <a:latin typeface="Times New Roman"/>
                <a:cs typeface="Times New Roman"/>
              </a:rPr>
              <a:t>b,c</a:t>
            </a:r>
            <a:r>
              <a:rPr lang="es-ES" sz="2400" dirty="0" smtClean="0">
                <a:latin typeface="Times New Roman"/>
                <a:cs typeface="Times New Roman"/>
              </a:rPr>
              <a:t>)</a:t>
            </a:r>
            <a:r>
              <a:rPr lang="es-ES" sz="2400" i="1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115616" y="593998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Figura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247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427984" y="134076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 smtClean="0">
                <a:latin typeface="Times New Roman"/>
                <a:cs typeface="Times New Roman"/>
              </a:rPr>
              <a:t>V </a:t>
            </a:r>
            <a:r>
              <a:rPr lang="es-ES" sz="2400" dirty="0" smtClean="0"/>
              <a:t>= { </a:t>
            </a:r>
            <a:r>
              <a:rPr lang="es-ES" sz="2400" i="1" dirty="0" smtClean="0">
                <a:latin typeface="Times New Roman"/>
                <a:cs typeface="Times New Roman"/>
              </a:rPr>
              <a:t>a, b, c, d 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427984" y="2132856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latin typeface="Times New Roman"/>
                <a:cs typeface="Times New Roman"/>
              </a:rPr>
              <a:t>E</a:t>
            </a:r>
            <a:r>
              <a:rPr lang="es-ES" sz="2400" i="1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/>
              <a:t>= { {</a:t>
            </a:r>
            <a:r>
              <a:rPr lang="es-ES" sz="2400" i="1" dirty="0" err="1" smtClean="0">
                <a:latin typeface="Times New Roman"/>
                <a:cs typeface="Times New Roman"/>
              </a:rPr>
              <a:t>a,b</a:t>
            </a:r>
            <a:r>
              <a:rPr lang="es-ES" sz="2400" dirty="0" smtClean="0">
                <a:latin typeface="Times New Roman"/>
                <a:cs typeface="Times New Roman"/>
              </a:rPr>
              <a:t>}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dirty="0">
                <a:latin typeface="Times New Roman"/>
                <a:cs typeface="Times New Roman"/>
              </a:rPr>
              <a:t>{</a:t>
            </a:r>
            <a:r>
              <a:rPr lang="es-ES" sz="2400" i="1" dirty="0" err="1" smtClean="0">
                <a:latin typeface="Times New Roman"/>
                <a:cs typeface="Times New Roman"/>
              </a:rPr>
              <a:t>a,c</a:t>
            </a:r>
            <a:r>
              <a:rPr lang="es-ES" sz="2400" dirty="0">
                <a:latin typeface="Times New Roman"/>
                <a:cs typeface="Times New Roman"/>
              </a:rPr>
              <a:t>}</a:t>
            </a:r>
            <a:r>
              <a:rPr lang="es-ES" sz="2400" dirty="0" smtClean="0">
                <a:latin typeface="Times New Roman"/>
                <a:cs typeface="Times New Roman"/>
              </a:rPr>
              <a:t>, {</a:t>
            </a:r>
            <a:r>
              <a:rPr lang="es-ES" sz="2400" i="1" dirty="0" err="1" smtClean="0">
                <a:latin typeface="Times New Roman"/>
                <a:cs typeface="Times New Roman"/>
              </a:rPr>
              <a:t>b,c</a:t>
            </a:r>
            <a:r>
              <a:rPr lang="es-ES" sz="2400" dirty="0">
                <a:latin typeface="Times New Roman"/>
                <a:cs typeface="Times New Roman"/>
              </a:rPr>
              <a:t>}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>
                <a:latin typeface="Times New Roman"/>
                <a:cs typeface="Times New Roman"/>
              </a:rPr>
              <a:t>{</a:t>
            </a:r>
            <a:r>
              <a:rPr lang="es-ES" sz="2400" dirty="0" err="1" smtClean="0">
                <a:latin typeface="Times New Roman"/>
                <a:cs typeface="Times New Roman"/>
              </a:rPr>
              <a:t>c</a:t>
            </a:r>
            <a:r>
              <a:rPr lang="es-ES" sz="2400" i="1" dirty="0" err="1" smtClean="0">
                <a:latin typeface="Times New Roman"/>
                <a:cs typeface="Times New Roman"/>
              </a:rPr>
              <a:t>,d</a:t>
            </a:r>
            <a:r>
              <a:rPr lang="es-ES" sz="2400" dirty="0">
                <a:latin typeface="Times New Roman"/>
                <a:cs typeface="Times New Roman"/>
              </a:rPr>
              <a:t>}</a:t>
            </a:r>
            <a:r>
              <a:rPr lang="es-ES" sz="2400" i="1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3420"/>
            <a:ext cx="3915830" cy="387116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427984" y="2751311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>
                <a:latin typeface="Times New Roman"/>
                <a:cs typeface="Times New Roman"/>
              </a:rPr>
              <a:t>E</a:t>
            </a:r>
            <a:r>
              <a:rPr lang="es-ES" sz="2400" i="1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/>
              <a:t>= { (</a:t>
            </a:r>
            <a:r>
              <a:rPr lang="es-ES" sz="2400" i="1" dirty="0" err="1" smtClean="0">
                <a:latin typeface="Times New Roman"/>
                <a:cs typeface="Times New Roman"/>
              </a:rPr>
              <a:t>a,b</a:t>
            </a:r>
            <a:r>
              <a:rPr lang="es-ES" sz="2400" dirty="0">
                <a:latin typeface="Times New Roman"/>
                <a:cs typeface="Times New Roman"/>
              </a:rPr>
              <a:t>)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/>
              <a:t>(</a:t>
            </a:r>
            <a:r>
              <a:rPr lang="es-ES" sz="2400" i="1" dirty="0" err="1" smtClean="0">
                <a:latin typeface="Times New Roman"/>
                <a:cs typeface="Times New Roman"/>
              </a:rPr>
              <a:t>b,a</a:t>
            </a:r>
            <a:r>
              <a:rPr lang="es-ES" sz="2400" dirty="0" smtClean="0">
                <a:latin typeface="Times New Roman"/>
                <a:cs typeface="Times New Roman"/>
              </a:rPr>
              <a:t>), (</a:t>
            </a:r>
            <a:r>
              <a:rPr lang="es-ES" sz="2400" i="1" dirty="0" err="1" smtClean="0">
                <a:latin typeface="Times New Roman"/>
                <a:cs typeface="Times New Roman"/>
              </a:rPr>
              <a:t>a,c</a:t>
            </a:r>
            <a:r>
              <a:rPr lang="es-ES" sz="2400" dirty="0" smtClean="0">
                <a:latin typeface="Times New Roman"/>
                <a:cs typeface="Times New Roman"/>
              </a:rPr>
              <a:t>), (</a:t>
            </a:r>
            <a:r>
              <a:rPr lang="es-ES" sz="2400" i="1" dirty="0" err="1" smtClean="0">
                <a:latin typeface="Times New Roman"/>
                <a:cs typeface="Times New Roman"/>
              </a:rPr>
              <a:t>c,a</a:t>
            </a:r>
            <a:r>
              <a:rPr lang="es-ES" sz="2400" dirty="0" smtClean="0">
                <a:latin typeface="Times New Roman"/>
                <a:cs typeface="Times New Roman"/>
              </a:rPr>
              <a:t>),   </a:t>
            </a:r>
          </a:p>
          <a:p>
            <a:r>
              <a:rPr lang="es-ES" sz="2400" dirty="0">
                <a:latin typeface="Times New Roman"/>
                <a:cs typeface="Times New Roman"/>
              </a:rPr>
              <a:t> </a:t>
            </a:r>
            <a:r>
              <a:rPr lang="es-ES" sz="2400" dirty="0" smtClean="0">
                <a:latin typeface="Times New Roman"/>
                <a:cs typeface="Times New Roman"/>
              </a:rPr>
              <a:t>        (</a:t>
            </a:r>
            <a:r>
              <a:rPr lang="es-ES" sz="2400" i="1" dirty="0" err="1" smtClean="0">
                <a:latin typeface="Times New Roman"/>
                <a:cs typeface="Times New Roman"/>
              </a:rPr>
              <a:t>b,c</a:t>
            </a:r>
            <a:r>
              <a:rPr lang="es-ES" sz="2400" dirty="0" smtClean="0">
                <a:latin typeface="Times New Roman"/>
                <a:cs typeface="Times New Roman"/>
              </a:rPr>
              <a:t>)</a:t>
            </a:r>
            <a:r>
              <a:rPr lang="es-ES" sz="2400" i="1" dirty="0" smtClean="0">
                <a:latin typeface="Times New Roman"/>
                <a:cs typeface="Times New Roman"/>
              </a:rPr>
              <a:t>, </a:t>
            </a:r>
            <a:r>
              <a:rPr lang="es-ES" sz="2400" dirty="0" smtClean="0">
                <a:latin typeface="Times New Roman"/>
                <a:cs typeface="Times New Roman"/>
              </a:rPr>
              <a:t>(</a:t>
            </a:r>
            <a:r>
              <a:rPr lang="es-ES" sz="2400" i="1" dirty="0" err="1" smtClean="0">
                <a:latin typeface="Times New Roman"/>
                <a:cs typeface="Times New Roman"/>
              </a:rPr>
              <a:t>c,b</a:t>
            </a:r>
            <a:r>
              <a:rPr lang="es-ES" sz="2400" dirty="0" smtClean="0">
                <a:latin typeface="Times New Roman"/>
                <a:cs typeface="Times New Roman"/>
              </a:rPr>
              <a:t>), (</a:t>
            </a:r>
            <a:r>
              <a:rPr lang="es-ES" sz="2400" dirty="0" err="1" smtClean="0">
                <a:latin typeface="Times New Roman"/>
                <a:cs typeface="Times New Roman"/>
              </a:rPr>
              <a:t>c</a:t>
            </a:r>
            <a:r>
              <a:rPr lang="es-ES" sz="2400" i="1" dirty="0" err="1" smtClean="0">
                <a:latin typeface="Times New Roman"/>
                <a:cs typeface="Times New Roman"/>
              </a:rPr>
              <a:t>,d</a:t>
            </a:r>
            <a:r>
              <a:rPr lang="es-ES" sz="2400" dirty="0" smtClean="0">
                <a:latin typeface="Times New Roman"/>
                <a:cs typeface="Times New Roman"/>
              </a:rPr>
              <a:t>), (</a:t>
            </a:r>
            <a:r>
              <a:rPr lang="es-ES" sz="2400" i="1" dirty="0" err="1" smtClean="0">
                <a:latin typeface="Times New Roman"/>
                <a:cs typeface="Times New Roman"/>
              </a:rPr>
              <a:t>d,c</a:t>
            </a:r>
            <a:r>
              <a:rPr lang="es-ES" sz="2400" dirty="0" smtClean="0">
                <a:latin typeface="Times New Roman"/>
                <a:cs typeface="Times New Roman"/>
              </a:rPr>
              <a:t>)</a:t>
            </a:r>
            <a:r>
              <a:rPr lang="es-ES" sz="2400" i="1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1403648" y="54359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Figura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595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83568" y="26064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u="sng" dirty="0" smtClean="0">
                <a:latin typeface="Arial"/>
                <a:cs typeface="Arial"/>
              </a:rPr>
              <a:t>Camino</a:t>
            </a:r>
            <a:endParaRPr lang="es-ES" sz="2800" b="1" u="sng" dirty="0">
              <a:latin typeface="Arial"/>
              <a:cs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11560" y="836712"/>
            <a:ext cx="820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Sean </a:t>
            </a:r>
            <a:r>
              <a:rPr lang="es-ES" sz="2400" i="1" dirty="0" smtClean="0">
                <a:latin typeface="Times New Roman"/>
                <a:cs typeface="Times New Roman"/>
              </a:rPr>
              <a:t>x</a:t>
            </a:r>
            <a:r>
              <a:rPr lang="es-ES" sz="2400" dirty="0" smtClean="0">
                <a:latin typeface="Arial"/>
                <a:cs typeface="Arial"/>
              </a:rPr>
              <a:t>  e  </a:t>
            </a:r>
            <a:r>
              <a:rPr lang="es-ES" sz="2400" i="1" dirty="0" smtClean="0">
                <a:latin typeface="Times New Roman"/>
                <a:cs typeface="Times New Roman"/>
              </a:rPr>
              <a:t>y</a:t>
            </a:r>
            <a:r>
              <a:rPr lang="es-ES" sz="2400" dirty="0" smtClean="0">
                <a:latin typeface="Arial"/>
                <a:cs typeface="Arial"/>
              </a:rPr>
              <a:t>  vértices (no necesariamente distintos) de un grafo no dirigido G=(V,E).</a:t>
            </a:r>
          </a:p>
          <a:p>
            <a:endParaRPr lang="es-ES" sz="2400" dirty="0">
              <a:latin typeface="Arial"/>
              <a:cs typeface="Arial"/>
            </a:endParaRPr>
          </a:p>
          <a:p>
            <a:r>
              <a:rPr lang="es-ES" sz="2400" dirty="0" smtClean="0">
                <a:latin typeface="Arial"/>
                <a:cs typeface="Arial"/>
              </a:rPr>
              <a:t>Un camino  </a:t>
            </a:r>
            <a:r>
              <a:rPr lang="es-ES" sz="2400" i="1" dirty="0" smtClean="0">
                <a:latin typeface="Times New Roman"/>
                <a:cs typeface="Times New Roman"/>
              </a:rPr>
              <a:t>x - y</a:t>
            </a:r>
            <a:r>
              <a:rPr lang="es-ES" sz="2400" dirty="0" smtClean="0">
                <a:latin typeface="Arial"/>
                <a:cs typeface="Arial"/>
              </a:rPr>
              <a:t>  en G es una sucesión alternada finita (sin lazos):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42185"/>
              </p:ext>
            </p:extLst>
          </p:nvPr>
        </p:nvGraphicFramePr>
        <p:xfrm>
          <a:off x="-2340768" y="2895825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40768" y="2895825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611560" y="48691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/>
                <a:cs typeface="Arial"/>
              </a:rPr>
              <a:t>Longitud del camino</a:t>
            </a:r>
            <a:r>
              <a:rPr lang="es-ES" sz="2400" dirty="0" smtClean="0">
                <a:latin typeface="Arial"/>
                <a:cs typeface="Arial"/>
              </a:rPr>
              <a:t> es el número de </a:t>
            </a:r>
            <a:r>
              <a:rPr lang="es-ES" sz="2400" b="1" i="1" dirty="0" smtClean="0">
                <a:latin typeface="Arial"/>
                <a:cs typeface="Arial"/>
              </a:rPr>
              <a:t>n </a:t>
            </a:r>
            <a:r>
              <a:rPr lang="es-ES" sz="2400" dirty="0" smtClean="0">
                <a:latin typeface="Arial"/>
                <a:cs typeface="Arial"/>
              </a:rPr>
              <a:t>aristas que hay en el camino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1560" y="5919663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En un camino se pueden repetir aristas y vértices</a:t>
            </a:r>
            <a:endParaRPr lang="es-ES" sz="2400" dirty="0">
              <a:latin typeface="Arial"/>
              <a:cs typeface="Arial"/>
            </a:endParaRP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358263"/>
              </p:ext>
            </p:extLst>
          </p:nvPr>
        </p:nvGraphicFramePr>
        <p:xfrm>
          <a:off x="-3420888" y="3543897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3420888" y="3543897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950202"/>
              </p:ext>
            </p:extLst>
          </p:nvPr>
        </p:nvGraphicFramePr>
        <p:xfrm>
          <a:off x="-3739093" y="4263977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3739093" y="4263977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3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83568" y="385500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u="sng" dirty="0" smtClean="0">
                <a:latin typeface="Arial"/>
                <a:cs typeface="Arial"/>
              </a:rPr>
              <a:t>Recorrido - Circuito</a:t>
            </a:r>
            <a:endParaRPr lang="es-ES" sz="2800" b="1" u="sng" dirty="0">
              <a:latin typeface="Arial"/>
              <a:cs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67544" y="1196752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Si en el </a:t>
            </a:r>
            <a:r>
              <a:rPr lang="es-ES" sz="2400" i="1" dirty="0" smtClean="0">
                <a:latin typeface="Arial"/>
                <a:cs typeface="Arial"/>
              </a:rPr>
              <a:t>camino</a:t>
            </a:r>
            <a:r>
              <a:rPr lang="es-ES" sz="2400" dirty="0" smtClean="0">
                <a:latin typeface="Arial"/>
                <a:cs typeface="Arial"/>
              </a:rPr>
              <a:t>  </a:t>
            </a:r>
            <a:r>
              <a:rPr lang="es-ES" sz="2400" i="1" dirty="0" smtClean="0">
                <a:latin typeface="Times New Roman"/>
                <a:cs typeface="Times New Roman"/>
              </a:rPr>
              <a:t>x - y</a:t>
            </a:r>
            <a:r>
              <a:rPr lang="es-ES" sz="2400" dirty="0" smtClean="0">
                <a:latin typeface="Arial"/>
                <a:cs typeface="Arial"/>
              </a:rPr>
              <a:t>  no se repite ninguna arista, el camino es un </a:t>
            </a:r>
            <a:r>
              <a:rPr lang="es-ES" sz="2400" b="1" i="1" u="sng" dirty="0" smtClean="0">
                <a:latin typeface="Arial"/>
                <a:cs typeface="Arial"/>
              </a:rPr>
              <a:t>recorrido</a:t>
            </a:r>
            <a:r>
              <a:rPr lang="es-ES" sz="2400" b="1" dirty="0" smtClean="0">
                <a:latin typeface="Arial"/>
                <a:cs typeface="Arial"/>
              </a:rPr>
              <a:t> o </a:t>
            </a:r>
            <a:r>
              <a:rPr lang="es-ES" sz="2400" b="1" i="1" u="sng" dirty="0" smtClean="0">
                <a:latin typeface="Arial"/>
                <a:cs typeface="Arial"/>
              </a:rPr>
              <a:t>trayectoria</a:t>
            </a:r>
            <a:endParaRPr lang="es-ES" sz="2400" b="1" i="1" u="sng" dirty="0">
              <a:latin typeface="Arial"/>
              <a:cs typeface="Arial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95536" y="2381979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Un </a:t>
            </a:r>
            <a:r>
              <a:rPr lang="es-ES" sz="2400" b="1" i="1" dirty="0" smtClean="0">
                <a:latin typeface="Arial"/>
                <a:cs typeface="Arial"/>
              </a:rPr>
              <a:t>recorrido </a:t>
            </a:r>
            <a:r>
              <a:rPr lang="es-ES" sz="2400" dirty="0">
                <a:latin typeface="Arial"/>
                <a:cs typeface="Arial"/>
              </a:rPr>
              <a:t>cerrado </a:t>
            </a:r>
            <a:r>
              <a:rPr lang="es-ES" sz="2400" dirty="0" smtClean="0">
                <a:latin typeface="Arial"/>
                <a:cs typeface="Arial"/>
              </a:rPr>
              <a:t>en el </a:t>
            </a:r>
            <a:r>
              <a:rPr lang="es-ES" sz="2400" i="1" dirty="0" smtClean="0">
                <a:latin typeface="Arial"/>
                <a:cs typeface="Arial"/>
              </a:rPr>
              <a:t>camino</a:t>
            </a:r>
            <a:r>
              <a:rPr lang="es-ES" sz="2400" dirty="0" smtClean="0">
                <a:latin typeface="Arial"/>
                <a:cs typeface="Arial"/>
              </a:rPr>
              <a:t>  </a:t>
            </a:r>
            <a:r>
              <a:rPr lang="es-ES" sz="2400" i="1" dirty="0" smtClean="0">
                <a:latin typeface="Times New Roman"/>
                <a:cs typeface="Times New Roman"/>
              </a:rPr>
              <a:t>x - x</a:t>
            </a:r>
            <a:r>
              <a:rPr lang="es-ES" sz="2400" dirty="0" smtClean="0">
                <a:latin typeface="Arial"/>
                <a:cs typeface="Arial"/>
              </a:rPr>
              <a:t>  es un </a:t>
            </a:r>
            <a:r>
              <a:rPr lang="es-ES" sz="2400" b="1" i="1" u="sng" dirty="0" smtClean="0">
                <a:latin typeface="Arial"/>
                <a:cs typeface="Arial"/>
              </a:rPr>
              <a:t>circuito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67544" y="314096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Si ningún vértice en el </a:t>
            </a:r>
            <a:r>
              <a:rPr lang="es-ES" sz="2400" i="1" dirty="0" smtClean="0">
                <a:latin typeface="Arial"/>
                <a:cs typeface="Arial"/>
              </a:rPr>
              <a:t>camino</a:t>
            </a:r>
            <a:r>
              <a:rPr lang="es-ES" sz="2400" dirty="0" smtClean="0">
                <a:latin typeface="Arial"/>
                <a:cs typeface="Arial"/>
              </a:rPr>
              <a:t>  </a:t>
            </a:r>
            <a:r>
              <a:rPr lang="es-ES" sz="2400" i="1" dirty="0" smtClean="0">
                <a:latin typeface="Times New Roman"/>
                <a:cs typeface="Times New Roman"/>
              </a:rPr>
              <a:t>x - y</a:t>
            </a:r>
            <a:r>
              <a:rPr lang="es-ES" sz="2400" dirty="0" smtClean="0">
                <a:latin typeface="Arial"/>
                <a:cs typeface="Arial"/>
              </a:rPr>
              <a:t>  se presenta mas de una vez, el camino es un </a:t>
            </a:r>
            <a:r>
              <a:rPr lang="es-ES" sz="2400" b="1" i="1" u="sng" dirty="0" smtClean="0">
                <a:latin typeface="Arial"/>
                <a:cs typeface="Arial"/>
              </a:rPr>
              <a:t>camino simple</a:t>
            </a:r>
            <a:endParaRPr lang="es-ES" sz="2400" dirty="0">
              <a:latin typeface="Arial"/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67544" y="4254187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Sea  </a:t>
            </a:r>
            <a:r>
              <a:rPr lang="es-ES" sz="2400" b="1" i="1" dirty="0" smtClean="0">
                <a:latin typeface="Times New Roman"/>
                <a:cs typeface="Times New Roman"/>
              </a:rPr>
              <a:t>G </a:t>
            </a:r>
            <a:r>
              <a:rPr lang="es-ES" sz="2400" dirty="0" smtClean="0">
                <a:latin typeface="Arial"/>
                <a:cs typeface="Arial"/>
              </a:rPr>
              <a:t>= (</a:t>
            </a:r>
            <a:r>
              <a:rPr lang="es-ES" sz="2400" b="1" i="1" dirty="0" smtClean="0">
                <a:latin typeface="Times New Roman"/>
                <a:cs typeface="Times New Roman"/>
              </a:rPr>
              <a:t>V, E</a:t>
            </a:r>
            <a:r>
              <a:rPr lang="es-ES" sz="2400" dirty="0" smtClean="0">
                <a:latin typeface="Arial"/>
                <a:cs typeface="Arial"/>
              </a:rPr>
              <a:t>) ; </a:t>
            </a:r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  <a:r>
              <a:rPr lang="es-ES" sz="2400" dirty="0" smtClean="0">
                <a:latin typeface="Arial"/>
                <a:cs typeface="Arial"/>
              </a:rPr>
              <a:t> es un </a:t>
            </a:r>
            <a:r>
              <a:rPr lang="es-ES" sz="2400" b="1" u="sng" dirty="0" smtClean="0">
                <a:latin typeface="Arial"/>
                <a:cs typeface="Arial"/>
              </a:rPr>
              <a:t>grafo conexo</a:t>
            </a:r>
            <a:r>
              <a:rPr lang="es-ES" sz="2400" dirty="0" smtClean="0">
                <a:latin typeface="Arial"/>
                <a:cs typeface="Arial"/>
              </a:rPr>
              <a:t> si existe un </a:t>
            </a:r>
            <a:r>
              <a:rPr lang="es-ES" sz="2400" b="1" i="1" dirty="0" smtClean="0">
                <a:latin typeface="Arial"/>
                <a:cs typeface="Arial"/>
              </a:rPr>
              <a:t>camino simple</a:t>
            </a:r>
            <a:r>
              <a:rPr lang="es-ES" sz="2400" dirty="0" smtClean="0">
                <a:latin typeface="Arial"/>
                <a:cs typeface="Arial"/>
              </a:rPr>
              <a:t> entre cualquiera dos vértices distintos de </a:t>
            </a:r>
            <a:r>
              <a:rPr lang="es-ES" sz="2400" b="1" i="1" dirty="0" smtClean="0">
                <a:latin typeface="Times New Roman"/>
                <a:cs typeface="Times New Roman"/>
              </a:rPr>
              <a:t>G</a:t>
            </a:r>
          </a:p>
          <a:p>
            <a:endParaRPr lang="es-ES" sz="2400" b="1" i="1" dirty="0">
              <a:latin typeface="Times New Roman"/>
              <a:cs typeface="Times New Roman"/>
            </a:endParaRPr>
          </a:p>
          <a:p>
            <a:r>
              <a:rPr lang="es-ES" sz="2400" dirty="0" smtClean="0">
                <a:latin typeface="Arial"/>
                <a:cs typeface="Arial"/>
              </a:rPr>
              <a:t>En otro caso </a:t>
            </a:r>
            <a:r>
              <a:rPr lang="es-ES" sz="2400" b="1" i="1" dirty="0">
                <a:latin typeface="Times New Roman"/>
                <a:cs typeface="Times New Roman"/>
              </a:rPr>
              <a:t>G</a:t>
            </a:r>
            <a:r>
              <a:rPr lang="es-ES" sz="2400" dirty="0">
                <a:latin typeface="Arial"/>
                <a:cs typeface="Arial"/>
              </a:rPr>
              <a:t> es un grafo </a:t>
            </a:r>
            <a:r>
              <a:rPr lang="es-ES" sz="2400" dirty="0" smtClean="0">
                <a:latin typeface="Arial"/>
                <a:cs typeface="Arial"/>
              </a:rPr>
              <a:t>NO conexo 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567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827584" y="47667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 grafo G = ( </a:t>
            </a:r>
            <a:r>
              <a:rPr lang="es-ES" sz="2400" i="1" dirty="0" smtClean="0"/>
              <a:t>V</a:t>
            </a:r>
            <a:r>
              <a:rPr lang="es-ES" sz="2400" dirty="0" smtClean="0"/>
              <a:t>, </a:t>
            </a:r>
            <a:r>
              <a:rPr lang="es-ES" sz="2400" i="1" dirty="0" smtClean="0"/>
              <a:t>E</a:t>
            </a:r>
            <a:r>
              <a:rPr lang="es-ES" sz="2400" dirty="0" smtClean="0"/>
              <a:t> ) es un </a:t>
            </a:r>
            <a:r>
              <a:rPr lang="es-ES" sz="2400" dirty="0" err="1" smtClean="0"/>
              <a:t>multigrafo</a:t>
            </a:r>
            <a:r>
              <a:rPr lang="es-ES" sz="2400" dirty="0" smtClean="0"/>
              <a:t>, si existen: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632821"/>
              </p:ext>
            </p:extLst>
          </p:nvPr>
        </p:nvGraphicFramePr>
        <p:xfrm>
          <a:off x="-3060848" y="1167633"/>
          <a:ext cx="13999725" cy="461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060848" y="1167633"/>
                        <a:ext cx="13999725" cy="461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39552" y="191683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/>
                <a:cs typeface="Arial"/>
              </a:rPr>
              <a:t>Con dos o mas aristas (</a:t>
            </a:r>
            <a:r>
              <a:rPr lang="es-ES" sz="2400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, </a:t>
            </a:r>
            <a:r>
              <a:rPr lang="es-ES" sz="2400" i="1" dirty="0" smtClean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) 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para grafo dirigido-</a:t>
            </a:r>
          </a:p>
          <a:p>
            <a:r>
              <a:rPr lang="es-ES" sz="2400" dirty="0">
                <a:latin typeface="Arial"/>
                <a:cs typeface="Arial"/>
              </a:rPr>
              <a:t> </a:t>
            </a:r>
            <a:r>
              <a:rPr lang="es-ES" sz="2400" dirty="0" smtClean="0">
                <a:latin typeface="Arial"/>
                <a:cs typeface="Arial"/>
              </a:rPr>
              <a:t>                                    {</a:t>
            </a:r>
            <a:r>
              <a:rPr lang="es-ES" sz="2400" i="1" dirty="0" smtClean="0">
                <a:latin typeface="Times New Roman"/>
                <a:cs typeface="Times New Roman"/>
              </a:rPr>
              <a:t>a</a:t>
            </a:r>
            <a:r>
              <a:rPr lang="es-ES" sz="2400" dirty="0" smtClean="0">
                <a:latin typeface="Arial"/>
                <a:cs typeface="Arial"/>
              </a:rPr>
              <a:t>, </a:t>
            </a:r>
            <a:r>
              <a:rPr lang="es-ES" sz="2400" i="1" dirty="0" smtClean="0">
                <a:latin typeface="Times New Roman"/>
                <a:cs typeface="Times New Roman"/>
              </a:rPr>
              <a:t>b</a:t>
            </a:r>
            <a:r>
              <a:rPr lang="es-ES" sz="2400" dirty="0" smtClean="0">
                <a:latin typeface="Arial"/>
                <a:cs typeface="Arial"/>
              </a:rPr>
              <a:t>} 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s-ES" sz="2400" dirty="0" smtClean="0">
                <a:latin typeface="Arial"/>
                <a:cs typeface="Arial"/>
              </a:rPr>
              <a:t>para grado no dirigido-</a:t>
            </a:r>
            <a:endParaRPr lang="es-ES" sz="2400" dirty="0">
              <a:latin typeface="Arial"/>
              <a:cs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47" y="2845765"/>
            <a:ext cx="4893305" cy="310351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635896" y="593998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Figura 6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6156176" y="306896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i="1" dirty="0" smtClean="0">
                <a:latin typeface="Times New Roman"/>
                <a:cs typeface="Times New Roman"/>
              </a:rPr>
              <a:t>a</a:t>
            </a:r>
            <a:r>
              <a:rPr lang="es-ES" dirty="0" smtClean="0"/>
              <a:t>, </a:t>
            </a:r>
            <a:r>
              <a:rPr lang="es-ES" i="1" dirty="0" smtClean="0">
                <a:latin typeface="Times New Roman"/>
                <a:cs typeface="Times New Roman"/>
              </a:rPr>
              <a:t>b</a:t>
            </a:r>
            <a:r>
              <a:rPr lang="es-ES" dirty="0" smtClean="0"/>
              <a:t>) tiene multiplicidad 3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6156176" y="350100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i="1" dirty="0">
                <a:latin typeface="Times New Roman"/>
                <a:cs typeface="Times New Roman"/>
              </a:rPr>
              <a:t>b</a:t>
            </a:r>
            <a:r>
              <a:rPr lang="es-ES" dirty="0" smtClean="0"/>
              <a:t>, </a:t>
            </a:r>
            <a:r>
              <a:rPr lang="es-ES" i="1" dirty="0">
                <a:latin typeface="Times New Roman"/>
                <a:cs typeface="Times New Roman"/>
              </a:rPr>
              <a:t>c</a:t>
            </a:r>
            <a:r>
              <a:rPr lang="es-ES" dirty="0" smtClean="0"/>
              <a:t>) tiene multiplicidad 2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156176" y="393305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i="1" dirty="0" smtClean="0">
                <a:latin typeface="Times New Roman"/>
                <a:cs typeface="Times New Roman"/>
              </a:rPr>
              <a:t>c</a:t>
            </a:r>
            <a:r>
              <a:rPr lang="es-ES" dirty="0" smtClean="0"/>
              <a:t>, </a:t>
            </a:r>
            <a:r>
              <a:rPr lang="es-ES" i="1" dirty="0" smtClean="0">
                <a:latin typeface="Times New Roman"/>
                <a:cs typeface="Times New Roman"/>
              </a:rPr>
              <a:t>d</a:t>
            </a:r>
            <a:r>
              <a:rPr lang="es-ES" dirty="0" smtClean="0"/>
              <a:t>) tiene multiplicidad 1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156176" y="436510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i="1" dirty="0">
                <a:latin typeface="Times New Roman"/>
                <a:cs typeface="Times New Roman"/>
              </a:rPr>
              <a:t>d</a:t>
            </a:r>
            <a:r>
              <a:rPr lang="es-ES" dirty="0" smtClean="0"/>
              <a:t>, </a:t>
            </a:r>
            <a:r>
              <a:rPr lang="es-ES" i="1" dirty="0">
                <a:latin typeface="Times New Roman"/>
                <a:cs typeface="Times New Roman"/>
              </a:rPr>
              <a:t>e</a:t>
            </a:r>
            <a:r>
              <a:rPr lang="es-ES" dirty="0" smtClean="0"/>
              <a:t>) tiene multiplicidad 2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156176" y="479715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i="1" dirty="0">
                <a:latin typeface="Times New Roman"/>
                <a:cs typeface="Times New Roman"/>
              </a:rPr>
              <a:t>e</a:t>
            </a:r>
            <a:r>
              <a:rPr lang="es-ES" dirty="0" smtClean="0"/>
              <a:t>, </a:t>
            </a:r>
            <a:r>
              <a:rPr lang="es-ES" i="1" dirty="0" smtClean="0">
                <a:latin typeface="Times New Roman"/>
                <a:cs typeface="Times New Roman"/>
              </a:rPr>
              <a:t>d</a:t>
            </a:r>
            <a:r>
              <a:rPr lang="es-ES" dirty="0" smtClean="0"/>
              <a:t>) tiene multiplicidad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7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457E3-388E-45D4-8A1D-2C4BABBDFFEA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836712"/>
            <a:ext cx="3430886" cy="29084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907704" y="378904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Figura 3</a:t>
            </a:r>
            <a:endParaRPr lang="es-ES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757455"/>
              </p:ext>
            </p:extLst>
          </p:nvPr>
        </p:nvGraphicFramePr>
        <p:xfrm>
          <a:off x="-5310884" y="4959220"/>
          <a:ext cx="16939668" cy="55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0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5310884" y="4959220"/>
                        <a:ext cx="16939668" cy="55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550750"/>
              </p:ext>
            </p:extLst>
          </p:nvPr>
        </p:nvGraphicFramePr>
        <p:xfrm>
          <a:off x="-209552" y="1457325"/>
          <a:ext cx="13998576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1" name="Documento" r:id="rId8" imgW="5397500" imgH="762000" progId="Word.Document.12">
                  <p:embed/>
                </p:oleObj>
              </mc:Choice>
              <mc:Fallback>
                <p:oleObj name="Documento" r:id="rId8" imgW="53975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09552" y="1457325"/>
                        <a:ext cx="13998576" cy="197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740458"/>
              </p:ext>
            </p:extLst>
          </p:nvPr>
        </p:nvGraphicFramePr>
        <p:xfrm>
          <a:off x="-4230764" y="5607292"/>
          <a:ext cx="16939668" cy="55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2" name="Documento" r:id="rId11" imgW="5397500" imgH="177800" progId="Word.Document.12">
                  <p:embed/>
                </p:oleObj>
              </mc:Choice>
              <mc:Fallback>
                <p:oleObj name="Documento" r:id="rId11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4230764" y="5607292"/>
                        <a:ext cx="16939668" cy="55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423147"/>
              </p:ext>
            </p:extLst>
          </p:nvPr>
        </p:nvGraphicFramePr>
        <p:xfrm>
          <a:off x="-6157192" y="4239140"/>
          <a:ext cx="16939668" cy="55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3" name="Documento" r:id="rId14" imgW="5397500" imgH="177800" progId="Word.Document.12">
                  <p:embed/>
                </p:oleObj>
              </mc:Choice>
              <mc:Fallback>
                <p:oleObj name="Documento" r:id="rId1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6157192" y="4239140"/>
                        <a:ext cx="16939668" cy="55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1907704" y="188640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u="sng" dirty="0" smtClean="0">
                <a:latin typeface="Arial"/>
                <a:cs typeface="Arial"/>
              </a:rPr>
              <a:t>Grafo conexo</a:t>
            </a:r>
            <a:endParaRPr lang="es-ES" sz="2400" b="1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63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4184</TotalTime>
  <Words>1692</Words>
  <Application>Microsoft Macintosh PowerPoint</Application>
  <PresentationFormat>Presentación en pantalla (4:3)</PresentationFormat>
  <Paragraphs>280</Paragraphs>
  <Slides>26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8" baseType="lpstr">
      <vt:lpstr>Tema de Office</vt:lpstr>
      <vt:lpstr>Documento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Acer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Valued Acer Customer</dc:creator>
  <cp:lastModifiedBy>Julio Acosta</cp:lastModifiedBy>
  <cp:revision>322</cp:revision>
  <dcterms:created xsi:type="dcterms:W3CDTF">2017-09-21T13:06:46Z</dcterms:created>
  <dcterms:modified xsi:type="dcterms:W3CDTF">2018-09-27T22:27:26Z</dcterms:modified>
</cp:coreProperties>
</file>